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08" r:id="rId3"/>
    <p:sldId id="302" r:id="rId4"/>
    <p:sldId id="258" r:id="rId5"/>
    <p:sldId id="259" r:id="rId6"/>
    <p:sldId id="260" r:id="rId7"/>
    <p:sldId id="261" r:id="rId8"/>
    <p:sldId id="262" r:id="rId9"/>
    <p:sldId id="312" r:id="rId10"/>
    <p:sldId id="313" r:id="rId11"/>
    <p:sldId id="268" r:id="rId12"/>
    <p:sldId id="269" r:id="rId13"/>
    <p:sldId id="311" r:id="rId14"/>
    <p:sldId id="263" r:id="rId15"/>
    <p:sldId id="264" r:id="rId16"/>
    <p:sldId id="265" r:id="rId17"/>
    <p:sldId id="270" r:id="rId18"/>
    <p:sldId id="271" r:id="rId19"/>
    <p:sldId id="272" r:id="rId20"/>
    <p:sldId id="317" r:id="rId21"/>
    <p:sldId id="309" r:id="rId22"/>
    <p:sldId id="318" r:id="rId23"/>
    <p:sldId id="275" r:id="rId24"/>
    <p:sldId id="304" r:id="rId25"/>
    <p:sldId id="319" r:id="rId26"/>
    <p:sldId id="305" r:id="rId27"/>
    <p:sldId id="277" r:id="rId28"/>
    <p:sldId id="278" r:id="rId29"/>
    <p:sldId id="301" r:id="rId30"/>
    <p:sldId id="280" r:id="rId31"/>
    <p:sldId id="281" r:id="rId32"/>
    <p:sldId id="282" r:id="rId33"/>
    <p:sldId id="283" r:id="rId34"/>
    <p:sldId id="284" r:id="rId35"/>
    <p:sldId id="285" r:id="rId36"/>
    <p:sldId id="306" r:id="rId37"/>
    <p:sldId id="286" r:id="rId38"/>
    <p:sldId id="287" r:id="rId39"/>
    <p:sldId id="288" r:id="rId40"/>
    <p:sldId id="289" r:id="rId41"/>
    <p:sldId id="290" r:id="rId42"/>
    <p:sldId id="291" r:id="rId43"/>
    <p:sldId id="320" r:id="rId44"/>
    <p:sldId id="321" r:id="rId45"/>
    <p:sldId id="322" r:id="rId46"/>
    <p:sldId id="307" r:id="rId47"/>
    <p:sldId id="323" r:id="rId48"/>
    <p:sldId id="328" r:id="rId49"/>
    <p:sldId id="329" r:id="rId50"/>
    <p:sldId id="326" r:id="rId51"/>
    <p:sldId id="299" r:id="rId52"/>
    <p:sldId id="315" r:id="rId53"/>
    <p:sldId id="327" r:id="rId54"/>
    <p:sldId id="300" r:id="rId55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45C33-4A94-4DFC-B5B4-A3F3324019FD}" v="35" dt="2020-11-18T06:32:0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>
        <p:scale>
          <a:sx n="50" d="100"/>
          <a:sy n="50" d="100"/>
        </p:scale>
        <p:origin x="-186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uth kaosol" userId="79f4c6d2f38357d0" providerId="LiveId" clId="{5A345C33-4A94-4DFC-B5B4-A3F3324019FD}"/>
    <pc:docChg chg="undo custSel mod addSld delSld modSld sldOrd">
      <pc:chgData name="waruth kaosol" userId="79f4c6d2f38357d0" providerId="LiveId" clId="{5A345C33-4A94-4DFC-B5B4-A3F3324019FD}" dt="2020-11-19T09:44:33.578" v="665"/>
      <pc:docMkLst>
        <pc:docMk/>
      </pc:docMkLst>
      <pc:sldChg chg="modSp mod">
        <pc:chgData name="waruth kaosol" userId="79f4c6d2f38357d0" providerId="LiveId" clId="{5A345C33-4A94-4DFC-B5B4-A3F3324019FD}" dt="2020-11-19T09:41:50.070" v="579" actId="6549"/>
        <pc:sldMkLst>
          <pc:docMk/>
          <pc:sldMk cId="2003631685" sldId="256"/>
        </pc:sldMkLst>
        <pc:spChg chg="mod">
          <ac:chgData name="waruth kaosol" userId="79f4c6d2f38357d0" providerId="LiveId" clId="{5A345C33-4A94-4DFC-B5B4-A3F3324019FD}" dt="2020-11-19T09:41:50.070" v="579" actId="6549"/>
          <ac:spMkLst>
            <pc:docMk/>
            <pc:sldMk cId="2003631685" sldId="256"/>
            <ac:spMk id="6" creationId="{00000000-0000-0000-0000-000000000000}"/>
          </ac:spMkLst>
        </pc:spChg>
      </pc:sldChg>
      <pc:sldChg chg="modSp mod">
        <pc:chgData name="waruth kaosol" userId="79f4c6d2f38357d0" providerId="LiveId" clId="{5A345C33-4A94-4DFC-B5B4-A3F3324019FD}" dt="2020-11-19T09:44:33.578" v="665"/>
        <pc:sldMkLst>
          <pc:docMk/>
          <pc:sldMk cId="1052441506" sldId="257"/>
        </pc:sldMkLst>
        <pc:spChg chg="mod">
          <ac:chgData name="waruth kaosol" userId="79f4c6d2f38357d0" providerId="LiveId" clId="{5A345C33-4A94-4DFC-B5B4-A3F3324019FD}" dt="2020-11-19T09:44:33.578" v="665"/>
          <ac:spMkLst>
            <pc:docMk/>
            <pc:sldMk cId="1052441506" sldId="257"/>
            <ac:spMk id="8" creationId="{00000000-0000-0000-0000-000000000000}"/>
          </ac:spMkLst>
        </pc:spChg>
      </pc:sldChg>
      <pc:sldChg chg="modSp mod">
        <pc:chgData name="waruth kaosol" userId="79f4c6d2f38357d0" providerId="LiveId" clId="{5A345C33-4A94-4DFC-B5B4-A3F3324019FD}" dt="2020-11-18T06:20:00.813" v="572" actId="1076"/>
        <pc:sldMkLst>
          <pc:docMk/>
          <pc:sldMk cId="1835971151" sldId="264"/>
        </pc:sldMkLst>
        <pc:spChg chg="mod">
          <ac:chgData name="waruth kaosol" userId="79f4c6d2f38357d0" providerId="LiveId" clId="{5A345C33-4A94-4DFC-B5B4-A3F3324019FD}" dt="2020-11-18T06:20:00.813" v="572" actId="1076"/>
          <ac:spMkLst>
            <pc:docMk/>
            <pc:sldMk cId="1835971151" sldId="264"/>
            <ac:spMk id="6" creationId="{00000000-0000-0000-0000-000000000000}"/>
          </ac:spMkLst>
        </pc:spChg>
      </pc:sldChg>
      <pc:sldChg chg="modSp mod">
        <pc:chgData name="waruth kaosol" userId="79f4c6d2f38357d0" providerId="LiveId" clId="{5A345C33-4A94-4DFC-B5B4-A3F3324019FD}" dt="2020-11-18T03:52:48.062" v="455" actId="5793"/>
        <pc:sldMkLst>
          <pc:docMk/>
          <pc:sldMk cId="2050009382" sldId="274"/>
        </pc:sldMkLst>
        <pc:spChg chg="mod">
          <ac:chgData name="waruth kaosol" userId="79f4c6d2f38357d0" providerId="LiveId" clId="{5A345C33-4A94-4DFC-B5B4-A3F3324019FD}" dt="2020-11-18T03:52:48.062" v="455" actId="5793"/>
          <ac:spMkLst>
            <pc:docMk/>
            <pc:sldMk cId="2050009382" sldId="274"/>
            <ac:spMk id="4" creationId="{00000000-0000-0000-0000-000000000000}"/>
          </ac:spMkLst>
        </pc:spChg>
      </pc:sldChg>
      <pc:sldChg chg="modSp mod">
        <pc:chgData name="waruth kaosol" userId="79f4c6d2f38357d0" providerId="LiveId" clId="{5A345C33-4A94-4DFC-B5B4-A3F3324019FD}" dt="2020-11-18T04:01:52.617" v="479" actId="6549"/>
        <pc:sldMkLst>
          <pc:docMk/>
          <pc:sldMk cId="2633129288" sldId="275"/>
        </pc:sldMkLst>
        <pc:spChg chg="mod">
          <ac:chgData name="waruth kaosol" userId="79f4c6d2f38357d0" providerId="LiveId" clId="{5A345C33-4A94-4DFC-B5B4-A3F3324019FD}" dt="2020-11-18T04:01:52.617" v="479" actId="6549"/>
          <ac:spMkLst>
            <pc:docMk/>
            <pc:sldMk cId="2633129288" sldId="275"/>
            <ac:spMk id="6" creationId="{00000000-0000-0000-0000-000000000000}"/>
          </ac:spMkLst>
        </pc:spChg>
      </pc:sldChg>
      <pc:sldChg chg="addSp delSp modSp mod">
        <pc:chgData name="waruth kaosol" userId="79f4c6d2f38357d0" providerId="LiveId" clId="{5A345C33-4A94-4DFC-B5B4-A3F3324019FD}" dt="2020-11-18T04:08:24.122" v="571" actId="20577"/>
        <pc:sldMkLst>
          <pc:docMk/>
          <pc:sldMk cId="2030250721" sldId="277"/>
        </pc:sldMkLst>
        <pc:spChg chg="add del mod">
          <ac:chgData name="waruth kaosol" userId="79f4c6d2f38357d0" providerId="LiveId" clId="{5A345C33-4A94-4DFC-B5B4-A3F3324019FD}" dt="2020-11-18T04:05:35.360" v="487" actId="478"/>
          <ac:spMkLst>
            <pc:docMk/>
            <pc:sldMk cId="2030250721" sldId="277"/>
            <ac:spMk id="2" creationId="{BDB1F428-9000-47A5-8891-19F68A116ADA}"/>
          </ac:spMkLst>
        </pc:spChg>
        <pc:spChg chg="add mod">
          <ac:chgData name="waruth kaosol" userId="79f4c6d2f38357d0" providerId="LiveId" clId="{5A345C33-4A94-4DFC-B5B4-A3F3324019FD}" dt="2020-11-18T04:06:08.146" v="492" actId="14100"/>
          <ac:spMkLst>
            <pc:docMk/>
            <pc:sldMk cId="2030250721" sldId="277"/>
            <ac:spMk id="9" creationId="{0D850F68-F10C-4436-8673-841397A164AC}"/>
          </ac:spMkLst>
        </pc:spChg>
        <pc:spChg chg="add mod">
          <ac:chgData name="waruth kaosol" userId="79f4c6d2f38357d0" providerId="LiveId" clId="{5A345C33-4A94-4DFC-B5B4-A3F3324019FD}" dt="2020-11-18T04:06:22.419" v="495" actId="14100"/>
          <ac:spMkLst>
            <pc:docMk/>
            <pc:sldMk cId="2030250721" sldId="277"/>
            <ac:spMk id="11" creationId="{A5B4F083-69A3-4C75-B063-E77673B97071}"/>
          </ac:spMkLst>
        </pc:spChg>
        <pc:spChg chg="add mod">
          <ac:chgData name="waruth kaosol" userId="79f4c6d2f38357d0" providerId="LiveId" clId="{5A345C33-4A94-4DFC-B5B4-A3F3324019FD}" dt="2020-11-18T04:08:05.468" v="551" actId="20577"/>
          <ac:spMkLst>
            <pc:docMk/>
            <pc:sldMk cId="2030250721" sldId="277"/>
            <ac:spMk id="12" creationId="{2C1E1AAA-A3B6-4972-92A9-099F7BD76A09}"/>
          </ac:spMkLst>
        </pc:spChg>
        <pc:spChg chg="add mod">
          <ac:chgData name="waruth kaosol" userId="79f4c6d2f38357d0" providerId="LiveId" clId="{5A345C33-4A94-4DFC-B5B4-A3F3324019FD}" dt="2020-11-18T04:08:24.122" v="571" actId="20577"/>
          <ac:spMkLst>
            <pc:docMk/>
            <pc:sldMk cId="2030250721" sldId="277"/>
            <ac:spMk id="14" creationId="{BBAEE48D-46C9-49B6-B12D-F87801A9BC02}"/>
          </ac:spMkLst>
        </pc:spChg>
        <pc:graphicFrameChg chg="mod modGraphic">
          <ac:chgData name="waruth kaosol" userId="79f4c6d2f38357d0" providerId="LiveId" clId="{5A345C33-4A94-4DFC-B5B4-A3F3324019FD}" dt="2020-11-17T11:36:22.182" v="365" actId="20577"/>
          <ac:graphicFrameMkLst>
            <pc:docMk/>
            <pc:sldMk cId="2030250721" sldId="277"/>
            <ac:graphicFrameMk id="5" creationId="{00000000-0000-0000-0000-000000000000}"/>
          </ac:graphicFrameMkLst>
        </pc:graphicFrameChg>
        <pc:picChg chg="add del mod">
          <ac:chgData name="waruth kaosol" userId="79f4c6d2f38357d0" providerId="LiveId" clId="{5A345C33-4A94-4DFC-B5B4-A3F3324019FD}" dt="2020-11-18T04:05:31.798" v="486" actId="22"/>
          <ac:picMkLst>
            <pc:docMk/>
            <pc:sldMk cId="2030250721" sldId="277"/>
            <ac:picMk id="8" creationId="{A0261291-93D8-4DAD-BB2F-8E1AC3A7BB31}"/>
          </ac:picMkLst>
        </pc:picChg>
      </pc:sldChg>
      <pc:sldChg chg="addSp modSp mod">
        <pc:chgData name="waruth kaosol" userId="79f4c6d2f38357d0" providerId="LiveId" clId="{5A345C33-4A94-4DFC-B5B4-A3F3324019FD}" dt="2020-11-17T09:48:24.891" v="271" actId="207"/>
        <pc:sldMkLst>
          <pc:docMk/>
          <pc:sldMk cId="2483595164" sldId="294"/>
        </pc:sldMkLst>
        <pc:spChg chg="mod">
          <ac:chgData name="waruth kaosol" userId="79f4c6d2f38357d0" providerId="LiveId" clId="{5A345C33-4A94-4DFC-B5B4-A3F3324019FD}" dt="2020-11-17T09:45:17.003" v="255" actId="6549"/>
          <ac:spMkLst>
            <pc:docMk/>
            <pc:sldMk cId="2483595164" sldId="294"/>
            <ac:spMk id="4" creationId="{00000000-0000-0000-0000-000000000000}"/>
          </ac:spMkLst>
        </pc:spChg>
        <pc:spChg chg="mod">
          <ac:chgData name="waruth kaosol" userId="79f4c6d2f38357d0" providerId="LiveId" clId="{5A345C33-4A94-4DFC-B5B4-A3F3324019FD}" dt="2020-11-17T09:45:12.654" v="253" actId="1076"/>
          <ac:spMkLst>
            <pc:docMk/>
            <pc:sldMk cId="2483595164" sldId="294"/>
            <ac:spMk id="5" creationId="{00000000-0000-0000-0000-000000000000}"/>
          </ac:spMkLst>
        </pc:spChg>
        <pc:graphicFrameChg chg="add modGraphic">
          <ac:chgData name="waruth kaosol" userId="79f4c6d2f38357d0" providerId="LiveId" clId="{5A345C33-4A94-4DFC-B5B4-A3F3324019FD}" dt="2020-11-17T09:48:24.891" v="271" actId="207"/>
          <ac:graphicFrameMkLst>
            <pc:docMk/>
            <pc:sldMk cId="2483595164" sldId="294"/>
            <ac:graphicFrameMk id="2" creationId="{F8993966-74C4-4FDB-8218-B158B5D012EC}"/>
          </ac:graphicFrameMkLst>
        </pc:graphicFrameChg>
      </pc:sldChg>
      <pc:sldChg chg="modSp mod">
        <pc:chgData name="waruth kaosol" userId="79f4c6d2f38357d0" providerId="LiveId" clId="{5A345C33-4A94-4DFC-B5B4-A3F3324019FD}" dt="2020-11-17T09:58:19.921" v="304" actId="313"/>
        <pc:sldMkLst>
          <pc:docMk/>
          <pc:sldMk cId="3246404839" sldId="298"/>
        </pc:sldMkLst>
        <pc:spChg chg="mod">
          <ac:chgData name="waruth kaosol" userId="79f4c6d2f38357d0" providerId="LiveId" clId="{5A345C33-4A94-4DFC-B5B4-A3F3324019FD}" dt="2020-11-17T09:58:19.921" v="304" actId="313"/>
          <ac:spMkLst>
            <pc:docMk/>
            <pc:sldMk cId="3246404839" sldId="298"/>
            <ac:spMk id="4" creationId="{00000000-0000-0000-0000-000000000000}"/>
          </ac:spMkLst>
        </pc:spChg>
      </pc:sldChg>
      <pc:sldChg chg="del">
        <pc:chgData name="waruth kaosol" userId="79f4c6d2f38357d0" providerId="LiveId" clId="{5A345C33-4A94-4DFC-B5B4-A3F3324019FD}" dt="2020-11-18T03:16:50.646" v="366" actId="47"/>
        <pc:sldMkLst>
          <pc:docMk/>
          <pc:sldMk cId="3288572866" sldId="303"/>
        </pc:sldMkLst>
      </pc:sldChg>
      <pc:sldChg chg="addSp modSp new mod">
        <pc:chgData name="waruth kaosol" userId="79f4c6d2f38357d0" providerId="LiveId" clId="{5A345C33-4A94-4DFC-B5B4-A3F3324019FD}" dt="2020-11-17T09:32:11.627" v="26" actId="122"/>
        <pc:sldMkLst>
          <pc:docMk/>
          <pc:sldMk cId="1677394377" sldId="304"/>
        </pc:sldMkLst>
        <pc:spChg chg="add mod">
          <ac:chgData name="waruth kaosol" userId="79f4c6d2f38357d0" providerId="LiveId" clId="{5A345C33-4A94-4DFC-B5B4-A3F3324019FD}" dt="2020-11-17T09:32:11.627" v="26" actId="122"/>
          <ac:spMkLst>
            <pc:docMk/>
            <pc:sldMk cId="1677394377" sldId="304"/>
            <ac:spMk id="4" creationId="{8293D48D-8ADF-4081-9FC0-6BBABC2F8034}"/>
          </ac:spMkLst>
        </pc:spChg>
        <pc:picChg chg="add mod">
          <ac:chgData name="waruth kaosol" userId="79f4c6d2f38357d0" providerId="LiveId" clId="{5A345C33-4A94-4DFC-B5B4-A3F3324019FD}" dt="2020-11-17T09:31:44.127" v="5" actId="1076"/>
          <ac:picMkLst>
            <pc:docMk/>
            <pc:sldMk cId="1677394377" sldId="304"/>
            <ac:picMk id="3" creationId="{BFECCB58-72C3-40FE-A0B8-98891D047003}"/>
          </ac:picMkLst>
        </pc:picChg>
      </pc:sldChg>
      <pc:sldChg chg="addSp modSp new mod setBg">
        <pc:chgData name="waruth kaosol" userId="79f4c6d2f38357d0" providerId="LiveId" clId="{5A345C33-4A94-4DFC-B5B4-A3F3324019FD}" dt="2020-11-17T09:34:09.690" v="111" actId="20577"/>
        <pc:sldMkLst>
          <pc:docMk/>
          <pc:sldMk cId="2304444022" sldId="305"/>
        </pc:sldMkLst>
        <pc:spChg chg="add mod">
          <ac:chgData name="waruth kaosol" userId="79f4c6d2f38357d0" providerId="LiveId" clId="{5A345C33-4A94-4DFC-B5B4-A3F3324019FD}" dt="2020-11-17T09:34:09.690" v="111" actId="20577"/>
          <ac:spMkLst>
            <pc:docMk/>
            <pc:sldMk cId="2304444022" sldId="305"/>
            <ac:spMk id="4" creationId="{1A318E1F-87E4-4705-80CD-581E742E1B63}"/>
          </ac:spMkLst>
        </pc:spChg>
        <pc:spChg chg="add">
          <ac:chgData name="waruth kaosol" userId="79f4c6d2f38357d0" providerId="LiveId" clId="{5A345C33-4A94-4DFC-B5B4-A3F3324019FD}" dt="2020-11-17T09:33:14.355" v="32" actId="26606"/>
          <ac:spMkLst>
            <pc:docMk/>
            <pc:sldMk cId="2304444022" sldId="305"/>
            <ac:spMk id="8" creationId="{57845966-6EFC-468A-9CC7-BAB4B95854E7}"/>
          </ac:spMkLst>
        </pc:spChg>
        <pc:spChg chg="add">
          <ac:chgData name="waruth kaosol" userId="79f4c6d2f38357d0" providerId="LiveId" clId="{5A345C33-4A94-4DFC-B5B4-A3F3324019FD}" dt="2020-11-17T09:33:14.355" v="32" actId="26606"/>
          <ac:spMkLst>
            <pc:docMk/>
            <pc:sldMk cId="2304444022" sldId="305"/>
            <ac:spMk id="12" creationId="{ADAD1991-FFD1-4E94-ABAB-7560D33008E4}"/>
          </ac:spMkLst>
        </pc:spChg>
        <pc:picChg chg="add mod">
          <ac:chgData name="waruth kaosol" userId="79f4c6d2f38357d0" providerId="LiveId" clId="{5A345C33-4A94-4DFC-B5B4-A3F3324019FD}" dt="2020-11-17T09:33:14.355" v="32" actId="26606"/>
          <ac:picMkLst>
            <pc:docMk/>
            <pc:sldMk cId="2304444022" sldId="305"/>
            <ac:picMk id="3" creationId="{ECE992E2-FDB5-49D8-9160-CFC1B414484C}"/>
          </ac:picMkLst>
        </pc:picChg>
        <pc:picChg chg="add">
          <ac:chgData name="waruth kaosol" userId="79f4c6d2f38357d0" providerId="LiveId" clId="{5A345C33-4A94-4DFC-B5B4-A3F3324019FD}" dt="2020-11-17T09:33:14.355" v="32" actId="26606"/>
          <ac:picMkLst>
            <pc:docMk/>
            <pc:sldMk cId="2304444022" sldId="305"/>
            <ac:picMk id="10" creationId="{75554383-98AF-4A47-BB65-705FAAA4BE6A}"/>
          </ac:picMkLst>
        </pc:picChg>
      </pc:sldChg>
      <pc:sldChg chg="add">
        <pc:chgData name="waruth kaosol" userId="79f4c6d2f38357d0" providerId="LiveId" clId="{5A345C33-4A94-4DFC-B5B4-A3F3324019FD}" dt="2020-11-17T09:35:42.079" v="112"/>
        <pc:sldMkLst>
          <pc:docMk/>
          <pc:sldMk cId="4015081652" sldId="306"/>
        </pc:sldMkLst>
      </pc:sldChg>
      <pc:sldChg chg="addSp delSp modSp add mod setBg delDesignElem">
        <pc:chgData name="waruth kaosol" userId="79f4c6d2f38357d0" providerId="LiveId" clId="{5A345C33-4A94-4DFC-B5B4-A3F3324019FD}" dt="2020-11-17T09:53:51.517" v="298" actId="1036"/>
        <pc:sldMkLst>
          <pc:docMk/>
          <pc:sldMk cId="2273338074" sldId="307"/>
        </pc:sldMkLst>
        <pc:spChg chg="mod">
          <ac:chgData name="waruth kaosol" userId="79f4c6d2f38357d0" providerId="LiveId" clId="{5A345C33-4A94-4DFC-B5B4-A3F3324019FD}" dt="2020-11-17T09:53:15.323" v="295" actId="20577"/>
          <ac:spMkLst>
            <pc:docMk/>
            <pc:sldMk cId="2273338074" sldId="307"/>
            <ac:spMk id="4" creationId="{1A318E1F-87E4-4705-80CD-581E742E1B63}"/>
          </ac:spMkLst>
        </pc:spChg>
        <pc:spChg chg="add">
          <ac:chgData name="waruth kaosol" userId="79f4c6d2f38357d0" providerId="LiveId" clId="{5A345C33-4A94-4DFC-B5B4-A3F3324019FD}" dt="2020-11-17T09:52:59.886" v="277" actId="26606"/>
          <ac:spMkLst>
            <pc:docMk/>
            <pc:sldMk cId="2273338074" sldId="307"/>
            <ac:spMk id="7" creationId="{86295E7F-EA66-480B-B001-C8BE7CD61903}"/>
          </ac:spMkLst>
        </pc:spChg>
        <pc:spChg chg="del">
          <ac:chgData name="waruth kaosol" userId="79f4c6d2f38357d0" providerId="LiveId" clId="{5A345C33-4A94-4DFC-B5B4-A3F3324019FD}" dt="2020-11-17T09:36:24.036" v="114"/>
          <ac:spMkLst>
            <pc:docMk/>
            <pc:sldMk cId="2273338074" sldId="307"/>
            <ac:spMk id="8" creationId="{57845966-6EFC-468A-9CC7-BAB4B95854E7}"/>
          </ac:spMkLst>
        </pc:spChg>
        <pc:spChg chg="del">
          <ac:chgData name="waruth kaosol" userId="79f4c6d2f38357d0" providerId="LiveId" clId="{5A345C33-4A94-4DFC-B5B4-A3F3324019FD}" dt="2020-11-17T09:36:24.036" v="114"/>
          <ac:spMkLst>
            <pc:docMk/>
            <pc:sldMk cId="2273338074" sldId="307"/>
            <ac:spMk id="12" creationId="{ADAD1991-FFD1-4E94-ABAB-7560D33008E4}"/>
          </ac:spMkLst>
        </pc:spChg>
        <pc:picChg chg="del">
          <ac:chgData name="waruth kaosol" userId="79f4c6d2f38357d0" providerId="LiveId" clId="{5A345C33-4A94-4DFC-B5B4-A3F3324019FD}" dt="2020-11-17T09:52:43.699" v="273" actId="478"/>
          <ac:picMkLst>
            <pc:docMk/>
            <pc:sldMk cId="2273338074" sldId="307"/>
            <ac:picMk id="3" creationId="{ECE992E2-FDB5-49D8-9160-CFC1B414484C}"/>
          </ac:picMkLst>
        </pc:picChg>
        <pc:picChg chg="add mod">
          <ac:chgData name="waruth kaosol" userId="79f4c6d2f38357d0" providerId="LiveId" clId="{5A345C33-4A94-4DFC-B5B4-A3F3324019FD}" dt="2020-11-17T09:53:51.517" v="298" actId="1036"/>
          <ac:picMkLst>
            <pc:docMk/>
            <pc:sldMk cId="2273338074" sldId="307"/>
            <ac:picMk id="5" creationId="{FA9EAFD6-D5B6-4E82-918C-0CB0AFBA0042}"/>
          </ac:picMkLst>
        </pc:picChg>
        <pc:picChg chg="del">
          <ac:chgData name="waruth kaosol" userId="79f4c6d2f38357d0" providerId="LiveId" clId="{5A345C33-4A94-4DFC-B5B4-A3F3324019FD}" dt="2020-11-17T09:36:24.036" v="114"/>
          <ac:picMkLst>
            <pc:docMk/>
            <pc:sldMk cId="2273338074" sldId="307"/>
            <ac:picMk id="10" creationId="{75554383-98AF-4A47-BB65-705FAAA4BE6A}"/>
          </ac:picMkLst>
        </pc:picChg>
        <pc:cxnChg chg="add">
          <ac:chgData name="waruth kaosol" userId="79f4c6d2f38357d0" providerId="LiveId" clId="{5A345C33-4A94-4DFC-B5B4-A3F3324019FD}" dt="2020-11-17T09:52:59.886" v="277" actId="26606"/>
          <ac:cxnSpMkLst>
            <pc:docMk/>
            <pc:sldMk cId="2273338074" sldId="307"/>
            <ac:cxnSpMk id="9" creationId="{E126E481-B945-4179-BD79-05E96E9B29E1}"/>
          </ac:cxnSpMkLst>
        </pc:cxnChg>
      </pc:sldChg>
      <pc:sldChg chg="addSp del delDesignElem">
        <pc:chgData name="waruth kaosol" userId="79f4c6d2f38357d0" providerId="LiveId" clId="{5A345C33-4A94-4DFC-B5B4-A3F3324019FD}" dt="2020-11-18T03:40:12.257" v="374"/>
        <pc:sldMkLst>
          <pc:docMk/>
          <pc:sldMk cId="1376513038" sldId="309"/>
        </pc:sldMkLst>
        <pc:spChg chg="add">
          <ac:chgData name="waruth kaosol" userId="79f4c6d2f38357d0" providerId="LiveId" clId="{5A345C33-4A94-4DFC-B5B4-A3F3324019FD}" dt="2020-11-18T03:40:12.257" v="374"/>
          <ac:spMkLst>
            <pc:docMk/>
            <pc:sldMk cId="1376513038" sldId="309"/>
            <ac:spMk id="7" creationId="{CA815F2C-4E80-4019-8E59-FAD3F7F8473D}"/>
          </ac:spMkLst>
        </pc:spChg>
      </pc:sldChg>
      <pc:sldChg chg="addSp modSp new add del mod ord setBg">
        <pc:chgData name="waruth kaosol" userId="79f4c6d2f38357d0" providerId="LiveId" clId="{5A345C33-4A94-4DFC-B5B4-A3F3324019FD}" dt="2020-11-18T03:50:44.942" v="454" actId="1076"/>
        <pc:sldMkLst>
          <pc:docMk/>
          <pc:sldMk cId="1597621411" sldId="309"/>
        </pc:sldMkLst>
        <pc:spChg chg="add mod">
          <ac:chgData name="waruth kaosol" userId="79f4c6d2f38357d0" providerId="LiveId" clId="{5A345C33-4A94-4DFC-B5B4-A3F3324019FD}" dt="2020-11-18T03:48:22.068" v="386" actId="1076"/>
          <ac:spMkLst>
            <pc:docMk/>
            <pc:sldMk cId="1597621411" sldId="309"/>
            <ac:spMk id="3" creationId="{A36330E5-7D79-4C47-8DEA-139672A72499}"/>
          </ac:spMkLst>
        </pc:spChg>
        <pc:spChg chg="add mod">
          <ac:chgData name="waruth kaosol" userId="79f4c6d2f38357d0" providerId="LiveId" clId="{5A345C33-4A94-4DFC-B5B4-A3F3324019FD}" dt="2020-11-18T03:49:19.890" v="402" actId="1076"/>
          <ac:spMkLst>
            <pc:docMk/>
            <pc:sldMk cId="1597621411" sldId="309"/>
            <ac:spMk id="4" creationId="{8AC401B3-BB3B-4F59-9746-FFBC00C44531}"/>
          </ac:spMkLst>
        </pc:spChg>
        <pc:spChg chg="add mod">
          <ac:chgData name="waruth kaosol" userId="79f4c6d2f38357d0" providerId="LiveId" clId="{5A345C33-4A94-4DFC-B5B4-A3F3324019FD}" dt="2020-11-18T03:49:37.923" v="417" actId="1076"/>
          <ac:spMkLst>
            <pc:docMk/>
            <pc:sldMk cId="1597621411" sldId="309"/>
            <ac:spMk id="5" creationId="{163FFB13-5866-451F-B4A7-052BBB8C6E72}"/>
          </ac:spMkLst>
        </pc:spChg>
        <pc:spChg chg="add">
          <ac:chgData name="waruth kaosol" userId="79f4c6d2f38357d0" providerId="LiveId" clId="{5A345C33-4A94-4DFC-B5B4-A3F3324019FD}" dt="2020-11-18T03:39:44.440" v="370" actId="26606"/>
          <ac:spMkLst>
            <pc:docMk/>
            <pc:sldMk cId="1597621411" sldId="309"/>
            <ac:spMk id="7" creationId="{CA815F2C-4E80-4019-8E59-FAD3F7F8473D}"/>
          </ac:spMkLst>
        </pc:spChg>
        <pc:spChg chg="add mod">
          <ac:chgData name="waruth kaosol" userId="79f4c6d2f38357d0" providerId="LiveId" clId="{5A345C33-4A94-4DFC-B5B4-A3F3324019FD}" dt="2020-11-18T03:50:44.942" v="454" actId="1076"/>
          <ac:spMkLst>
            <pc:docMk/>
            <pc:sldMk cId="1597621411" sldId="309"/>
            <ac:spMk id="8" creationId="{A120590E-D31F-4CFF-9929-C8CB897562E7}"/>
          </ac:spMkLst>
        </pc:spChg>
        <pc:picChg chg="add mod">
          <ac:chgData name="waruth kaosol" userId="79f4c6d2f38357d0" providerId="LiveId" clId="{5A345C33-4A94-4DFC-B5B4-A3F3324019FD}" dt="2020-11-18T03:44:52.141" v="380" actId="14100"/>
          <ac:picMkLst>
            <pc:docMk/>
            <pc:sldMk cId="1597621411" sldId="309"/>
            <ac:picMk id="2" creationId="{F61A1A6E-4DA2-4AFE-B9C1-7AE77A7E5D6F}"/>
          </ac:picMkLst>
        </pc:picChg>
      </pc:sldChg>
      <pc:sldChg chg="addSp del delDesignElem">
        <pc:chgData name="waruth kaosol" userId="79f4c6d2f38357d0" providerId="LiveId" clId="{5A345C33-4A94-4DFC-B5B4-A3F3324019FD}" dt="2020-11-18T03:40:26.700" v="376"/>
        <pc:sldMkLst>
          <pc:docMk/>
          <pc:sldMk cId="1689858311" sldId="309"/>
        </pc:sldMkLst>
        <pc:spChg chg="add">
          <ac:chgData name="waruth kaosol" userId="79f4c6d2f38357d0" providerId="LiveId" clId="{5A345C33-4A94-4DFC-B5B4-A3F3324019FD}" dt="2020-11-18T03:40:26.700" v="376"/>
          <ac:spMkLst>
            <pc:docMk/>
            <pc:sldMk cId="1689858311" sldId="309"/>
            <ac:spMk id="7" creationId="{CA815F2C-4E80-4019-8E59-FAD3F7F8473D}"/>
          </ac:spMkLst>
        </pc:spChg>
      </pc:sldChg>
      <pc:sldChg chg="del">
        <pc:chgData name="waruth kaosol" userId="79f4c6d2f38357d0" providerId="LiveId" clId="{5A345C33-4A94-4DFC-B5B4-A3F3324019FD}" dt="2020-11-18T06:20:18.299" v="573" actId="47"/>
        <pc:sldMkLst>
          <pc:docMk/>
          <pc:sldMk cId="275196021" sldId="310"/>
        </pc:sldMkLst>
      </pc:sldChg>
      <pc:sldChg chg="del">
        <pc:chgData name="waruth kaosol" userId="79f4c6d2f38357d0" providerId="LiveId" clId="{5A345C33-4A94-4DFC-B5B4-A3F3324019FD}" dt="2020-11-18T06:31:41.406" v="574" actId="2696"/>
        <pc:sldMkLst>
          <pc:docMk/>
          <pc:sldMk cId="15550605" sldId="311"/>
        </pc:sldMkLst>
      </pc:sldChg>
      <pc:sldChg chg="del">
        <pc:chgData name="waruth kaosol" userId="79f4c6d2f38357d0" providerId="LiveId" clId="{5A345C33-4A94-4DFC-B5B4-A3F3324019FD}" dt="2020-11-18T06:31:41.406" v="574" actId="2696"/>
        <pc:sldMkLst>
          <pc:docMk/>
          <pc:sldMk cId="2226091959" sldId="312"/>
        </pc:sldMkLst>
      </pc:sldChg>
      <pc:sldChg chg="ord">
        <pc:chgData name="waruth kaosol" userId="79f4c6d2f38357d0" providerId="LiveId" clId="{5A345C33-4A94-4DFC-B5B4-A3F3324019FD}" dt="2020-11-18T06:32:13.244" v="576"/>
        <pc:sldMkLst>
          <pc:docMk/>
          <pc:sldMk cId="3952730098" sldId="312"/>
        </pc:sldMkLst>
      </pc:sldChg>
      <pc:sldChg chg="ord">
        <pc:chgData name="waruth kaosol" userId="79f4c6d2f38357d0" providerId="LiveId" clId="{5A345C33-4A94-4DFC-B5B4-A3F3324019FD}" dt="2020-11-18T06:32:18.579" v="578"/>
        <pc:sldMkLst>
          <pc:docMk/>
          <pc:sldMk cId="3050859549" sldId="313"/>
        </pc:sldMkLst>
      </pc:sldChg>
      <pc:sldChg chg="del">
        <pc:chgData name="waruth kaosol" userId="79f4c6d2f38357d0" providerId="LiveId" clId="{5A345C33-4A94-4DFC-B5B4-A3F3324019FD}" dt="2020-11-18T06:31:41.406" v="574" actId="2696"/>
        <pc:sldMkLst>
          <pc:docMk/>
          <pc:sldMk cId="3411731608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TOURIST\Sources\alternative-financing-fullpageDownload-Statis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TOURIST\Sources\alternative-financing-fullpageDownload-Statis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TOURIST\Sources\alternative-financing-fullpageDownload-Statis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TOURIST\Sources\alternative-financing-fullpageDownload-Stati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Transaction </a:t>
            </a:r>
            <a:r>
              <a:rPr lang="de-AT" dirty="0" err="1"/>
              <a:t>value</a:t>
            </a:r>
            <a:r>
              <a:rPr lang="de-AT" dirty="0"/>
              <a:t> in </a:t>
            </a:r>
            <a:r>
              <a:rPr lang="de-AT" dirty="0" err="1"/>
              <a:t>million</a:t>
            </a:r>
            <a:r>
              <a:rPr lang="de-AT" dirty="0"/>
              <a:t> US</a:t>
            </a:r>
            <a:r>
              <a:rPr lang="de-AT" baseline="0" dirty="0"/>
              <a:t>$</a:t>
            </a:r>
            <a:endParaRPr lang="de-AT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0.9</c:v>
                </c:pt>
                <c:pt idx="1">
                  <c:v>1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1.6</c:v>
                </c:pt>
                <c:pt idx="6">
                  <c:v>1.7</c:v>
                </c:pt>
                <c:pt idx="7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B1-46A9-8811-A9A91228C46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0.8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B1-46A9-8811-A9A91228C46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20.100000000000001</c:v>
                </c:pt>
                <c:pt idx="1">
                  <c:v>28.2</c:v>
                </c:pt>
                <c:pt idx="2">
                  <c:v>33</c:v>
                </c:pt>
                <c:pt idx="3">
                  <c:v>35.9</c:v>
                </c:pt>
                <c:pt idx="4">
                  <c:v>39.4</c:v>
                </c:pt>
                <c:pt idx="5">
                  <c:v>42.1</c:v>
                </c:pt>
                <c:pt idx="6">
                  <c:v>44.2</c:v>
                </c:pt>
                <c:pt idx="7">
                  <c:v>46.5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B1-46A9-8811-A9A91228C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935360"/>
        <c:axId val="315945344"/>
      </c:barChart>
      <c:lineChart>
        <c:grouping val="standard"/>
        <c:varyColors val="0"/>
        <c:ser>
          <c:idx val="3"/>
          <c:order val="3"/>
          <c:tx>
            <c:strRef>
              <c:f>Tabelle1!$E$1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21.1</c:v>
                </c:pt>
                <c:pt idx="1">
                  <c:v>29.4</c:v>
                </c:pt>
                <c:pt idx="2">
                  <c:v>34.4</c:v>
                </c:pt>
                <c:pt idx="3">
                  <c:v>37.699999999999996</c:v>
                </c:pt>
                <c:pt idx="4">
                  <c:v>41.5</c:v>
                </c:pt>
                <c:pt idx="5">
                  <c:v>44.4</c:v>
                </c:pt>
                <c:pt idx="6">
                  <c:v>46.7</c:v>
                </c:pt>
                <c:pt idx="7">
                  <c:v>49.4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AB1-46A9-8811-A9A91228C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935360"/>
        <c:axId val="315945344"/>
      </c:lineChart>
      <c:catAx>
        <c:axId val="3159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45344"/>
        <c:crosses val="autoZero"/>
        <c:auto val="1"/>
        <c:lblAlgn val="ctr"/>
        <c:lblOffset val="100"/>
        <c:noMultiLvlLbl val="0"/>
      </c:catAx>
      <c:valAx>
        <c:axId val="31594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Campaigns</a:t>
            </a:r>
            <a:r>
              <a:rPr lang="de-AT" dirty="0"/>
              <a:t> in </a:t>
            </a:r>
            <a:r>
              <a:rPr lang="de-AT" dirty="0" err="1"/>
              <a:t>thousand</a:t>
            </a:r>
            <a:endParaRPr lang="de-AT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F8-4D80-8E38-09A7F20AD8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F8-4D80-8E38-09A7F20AD8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F8-4D80-8E38-09A7F20AD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960320"/>
        <c:axId val="315986688"/>
      </c:barChart>
      <c:catAx>
        <c:axId val="31596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86688"/>
        <c:crosses val="autoZero"/>
        <c:auto val="1"/>
        <c:lblAlgn val="ctr"/>
        <c:lblOffset val="100"/>
        <c:noMultiLvlLbl val="0"/>
      </c:catAx>
      <c:valAx>
        <c:axId val="31598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6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Transaction </a:t>
            </a:r>
            <a:r>
              <a:rPr lang="de-AT" dirty="0" err="1"/>
              <a:t>value</a:t>
            </a:r>
            <a:r>
              <a:rPr lang="de-AT" dirty="0"/>
              <a:t> in </a:t>
            </a:r>
            <a:r>
              <a:rPr lang="de-AT" dirty="0" err="1"/>
              <a:t>growth</a:t>
            </a:r>
            <a:r>
              <a:rPr lang="de-AT" dirty="0"/>
              <a:t> </a:t>
            </a:r>
            <a:r>
              <a:rPr lang="de-AT" dirty="0" err="1"/>
              <a:t>percent</a:t>
            </a:r>
            <a:endParaRPr lang="de-AT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19.100000000000001</c:v>
                </c:pt>
                <c:pt idx="1">
                  <c:v>11.3</c:v>
                </c:pt>
                <c:pt idx="2">
                  <c:v>14.3</c:v>
                </c:pt>
                <c:pt idx="3">
                  <c:v>14.4</c:v>
                </c:pt>
                <c:pt idx="4">
                  <c:v>7.9</c:v>
                </c:pt>
                <c:pt idx="5">
                  <c:v>7.6</c:v>
                </c:pt>
                <c:pt idx="6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03-497F-97A3-DAF79909E6D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71.8</c:v>
                </c:pt>
                <c:pt idx="1">
                  <c:v>59.9</c:v>
                </c:pt>
                <c:pt idx="2">
                  <c:v>40</c:v>
                </c:pt>
                <c:pt idx="3">
                  <c:v>31.7</c:v>
                </c:pt>
                <c:pt idx="4">
                  <c:v>21.4</c:v>
                </c:pt>
                <c:pt idx="5">
                  <c:v>14.5</c:v>
                </c:pt>
                <c:pt idx="6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03-497F-97A3-DAF79909E6D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40.299999999999997</c:v>
                </c:pt>
                <c:pt idx="1">
                  <c:v>17.2</c:v>
                </c:pt>
                <c:pt idx="2">
                  <c:v>8.8000000000000007</c:v>
                </c:pt>
                <c:pt idx="3">
                  <c:v>9.8000000000000007</c:v>
                </c:pt>
                <c:pt idx="4">
                  <c:v>6.8</c:v>
                </c:pt>
                <c:pt idx="5">
                  <c:v>4.8</c:v>
                </c:pt>
                <c:pt idx="6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03-497F-97A3-DAF79909E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066048"/>
        <c:axId val="316420096"/>
      </c:barChart>
      <c:lineChart>
        <c:grouping val="standard"/>
        <c:varyColors val="0"/>
        <c:ser>
          <c:idx val="3"/>
          <c:order val="3"/>
          <c:tx>
            <c:strRef>
              <c:f>Tabelle1!$E$1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131.19999999999999</c:v>
                </c:pt>
                <c:pt idx="1">
                  <c:v>88.4</c:v>
                </c:pt>
                <c:pt idx="2">
                  <c:v>63.099999999999994</c:v>
                </c:pt>
                <c:pt idx="3">
                  <c:v>55.900000000000006</c:v>
                </c:pt>
                <c:pt idx="4">
                  <c:v>36.099999999999994</c:v>
                </c:pt>
                <c:pt idx="5">
                  <c:v>26.900000000000002</c:v>
                </c:pt>
                <c:pt idx="6">
                  <c:v>27.299999999999997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403-497F-97A3-DAF79909E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066048"/>
        <c:axId val="316420096"/>
      </c:lineChart>
      <c:catAx>
        <c:axId val="3160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20096"/>
        <c:crosses val="autoZero"/>
        <c:auto val="1"/>
        <c:lblAlgn val="ctr"/>
        <c:lblOffset val="100"/>
        <c:noMultiLvlLbl val="0"/>
      </c:catAx>
      <c:valAx>
        <c:axId val="31642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6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err="1"/>
              <a:t>Av</a:t>
            </a:r>
            <a:r>
              <a:rPr lang="de-AT" dirty="0"/>
              <a:t>. </a:t>
            </a:r>
            <a:r>
              <a:rPr lang="de-AT" dirty="0" err="1"/>
              <a:t>Funding</a:t>
            </a:r>
            <a:r>
              <a:rPr lang="de-AT" dirty="0"/>
              <a:t> per </a:t>
            </a:r>
            <a:r>
              <a:rPr lang="de-AT" dirty="0" err="1"/>
              <a:t>Campaign</a:t>
            </a:r>
            <a:r>
              <a:rPr lang="de-AT" dirty="0"/>
              <a:t> in US$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11051</c:v>
                </c:pt>
                <c:pt idx="1">
                  <c:v>13139</c:v>
                </c:pt>
                <c:pt idx="2">
                  <c:v>14616</c:v>
                </c:pt>
                <c:pt idx="3">
                  <c:v>15547</c:v>
                </c:pt>
                <c:pt idx="4">
                  <c:v>16882</c:v>
                </c:pt>
                <c:pt idx="5">
                  <c:v>18148</c:v>
                </c:pt>
                <c:pt idx="6">
                  <c:v>19490</c:v>
                </c:pt>
                <c:pt idx="7">
                  <c:v>21176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19-40E5-BB3A-32772BBA0B9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35889</c:v>
                </c:pt>
                <c:pt idx="1">
                  <c:v>45735</c:v>
                </c:pt>
                <c:pt idx="2">
                  <c:v>52784</c:v>
                </c:pt>
                <c:pt idx="3">
                  <c:v>54729</c:v>
                </c:pt>
                <c:pt idx="4">
                  <c:v>56620</c:v>
                </c:pt>
                <c:pt idx="5">
                  <c:v>57810</c:v>
                </c:pt>
                <c:pt idx="6">
                  <c:v>58994</c:v>
                </c:pt>
                <c:pt idx="7">
                  <c:v>59746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19-40E5-BB3A-32772BBA0B9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21096</c:v>
                </c:pt>
                <c:pt idx="1">
                  <c:v>27795</c:v>
                </c:pt>
                <c:pt idx="2">
                  <c:v>30790</c:v>
                </c:pt>
                <c:pt idx="3">
                  <c:v>31455</c:v>
                </c:pt>
                <c:pt idx="4">
                  <c:v>32528</c:v>
                </c:pt>
                <c:pt idx="5">
                  <c:v>33325</c:v>
                </c:pt>
                <c:pt idx="6">
                  <c:v>34017</c:v>
                </c:pt>
                <c:pt idx="7">
                  <c:v>34664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19-40E5-BB3A-32772BBA0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39168"/>
        <c:axId val="316453248"/>
      </c:barChart>
      <c:catAx>
        <c:axId val="3164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53248"/>
        <c:crosses val="autoZero"/>
        <c:auto val="1"/>
        <c:lblAlgn val="ctr"/>
        <c:lblOffset val="100"/>
        <c:noMultiLvlLbl val="0"/>
      </c:catAx>
      <c:valAx>
        <c:axId val="3164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Transaction Value in million US$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'[alternative-financing-fullpageDownload-Statista.xlsx]Thailand'!$B$6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'[alternative-financing-fullpageDownload-Statista.xlsx]Thailand'!$C$6:$I$6</c:f>
              <c:numCache>
                <c:formatCode>#,##0.0</c:formatCode>
                <c:ptCount val="7"/>
                <c:pt idx="0">
                  <c:v>2.8</c:v>
                </c:pt>
                <c:pt idx="1">
                  <c:v>3</c:v>
                </c:pt>
                <c:pt idx="2">
                  <c:v>3.2</c:v>
                </c:pt>
                <c:pt idx="3">
                  <c:v>3.4</c:v>
                </c:pt>
                <c:pt idx="4">
                  <c:v>3.6</c:v>
                </c:pt>
                <c:pt idx="5">
                  <c:v>3.7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B-4CE3-8074-B4AA358864A7}"/>
            </c:ext>
          </c:extLst>
        </c:ser>
        <c:ser>
          <c:idx val="1"/>
          <c:order val="1"/>
          <c:tx>
            <c:strRef>
              <c:f>'[alternative-financing-fullpageDownload-Statista.xlsx]Thailand'!$B$7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'[alternative-financing-fullpageDownload-Statista.xlsx]Thailand'!$C$7:$I$7</c:f>
              <c:numCache>
                <c:formatCode>#,##0.0</c:formatCode>
                <c:ptCount val="7"/>
                <c:pt idx="0">
                  <c:v>2.2000000000000002</c:v>
                </c:pt>
                <c:pt idx="1">
                  <c:v>3.5</c:v>
                </c:pt>
                <c:pt idx="2">
                  <c:v>5.2</c:v>
                </c:pt>
                <c:pt idx="3">
                  <c:v>6.9</c:v>
                </c:pt>
                <c:pt idx="4">
                  <c:v>8.4</c:v>
                </c:pt>
                <c:pt idx="5">
                  <c:v>9.6</c:v>
                </c:pt>
                <c:pt idx="6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B-4CE3-8074-B4AA358864A7}"/>
            </c:ext>
          </c:extLst>
        </c:ser>
        <c:ser>
          <c:idx val="2"/>
          <c:order val="2"/>
          <c:tx>
            <c:strRef>
              <c:f>'[alternative-financing-fullpageDownload-Statista.xlsx]Thailand'!$B$8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'[alternative-financing-fullpageDownload-Statista.xlsx]Thailand'!$C$8:$I$8</c:f>
              <c:numCache>
                <c:formatCode>#,##0.0</c:formatCode>
                <c:ptCount val="7"/>
                <c:pt idx="0">
                  <c:v>1.6</c:v>
                </c:pt>
                <c:pt idx="1">
                  <c:v>1.8</c:v>
                </c:pt>
                <c:pt idx="2">
                  <c:v>2.1</c:v>
                </c:pt>
                <c:pt idx="3">
                  <c:v>2.4</c:v>
                </c:pt>
                <c:pt idx="4">
                  <c:v>2.7</c:v>
                </c:pt>
                <c:pt idx="5">
                  <c:v>2.8</c:v>
                </c:pt>
                <c:pt idx="6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DB-4CE3-8074-B4AA35886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596544"/>
        <c:axId val="229598336"/>
      </c:barChart>
      <c:lineChart>
        <c:grouping val="standard"/>
        <c:varyColors val="0"/>
        <c:ser>
          <c:idx val="3"/>
          <c:order val="3"/>
          <c:tx>
            <c:strRef>
              <c:f>'[alternative-financing-fullpageDownload-Statista.xlsx]Thailand'!$B$9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'[alternative-financing-fullpageDownload-Statista.xlsx]Thailand'!$C$9:$I$9</c:f>
              <c:numCache>
                <c:formatCode>#,##0.0</c:formatCode>
                <c:ptCount val="7"/>
                <c:pt idx="0">
                  <c:v>6.6</c:v>
                </c:pt>
                <c:pt idx="1">
                  <c:v>8.3000000000000007</c:v>
                </c:pt>
                <c:pt idx="2">
                  <c:v>10.5</c:v>
                </c:pt>
                <c:pt idx="3">
                  <c:v>12.700000000000001</c:v>
                </c:pt>
                <c:pt idx="4">
                  <c:v>14.7</c:v>
                </c:pt>
                <c:pt idx="5">
                  <c:v>16.100000000000001</c:v>
                </c:pt>
                <c:pt idx="6">
                  <c:v>17.3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DB-4CE3-8074-B4AA35886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96544"/>
        <c:axId val="229598336"/>
      </c:lineChart>
      <c:catAx>
        <c:axId val="2295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98336"/>
        <c:crosses val="autoZero"/>
        <c:auto val="1"/>
        <c:lblAlgn val="ctr"/>
        <c:lblOffset val="100"/>
        <c:noMultiLvlLbl val="0"/>
      </c:catAx>
      <c:valAx>
        <c:axId val="22959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400" b="0" i="0" u="none" strike="noStrike" baseline="0">
                <a:effectLst/>
              </a:rPr>
              <a:t>Number of Campaigns in thousand</a:t>
            </a:r>
            <a:r>
              <a:rPr lang="de-AT" sz="1400" b="0" i="0" u="none" strike="noStrike" baseline="0"/>
              <a:t> </a:t>
            </a:r>
            <a:endParaRPr lang="de-AT" b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'[alternative-financing-fullpageDownload-Statista.xlsx]Thailand'!$B$14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'[alternative-financing-fullpageDownload-Statista.xlsx]Thailand'!$C$22:$I$22</c:f>
              <c:numCache>
                <c:formatCode>#,##0.0</c:formatCode>
                <c:ptCount val="7"/>
                <c:pt idx="0">
                  <c:v>0.7</c:v>
                </c:pt>
                <c:pt idx="1">
                  <c:v>0.6</c:v>
                </c:pt>
                <c:pt idx="2">
                  <c:v>0.5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16-49B2-9D02-A1F822096DDF}"/>
            </c:ext>
          </c:extLst>
        </c:ser>
        <c:ser>
          <c:idx val="1"/>
          <c:order val="1"/>
          <c:tx>
            <c:strRef>
              <c:f>'[alternative-financing-fullpageDownload-Statista.xlsx]Thailand'!$B$15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'[alternative-financing-fullpageDownload-Statista.xlsx]Thailand'!$C$23:$I$23</c:f>
              <c:numCache>
                <c:formatCode>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16-49B2-9D02-A1F822096DDF}"/>
            </c:ext>
          </c:extLst>
        </c:ser>
        <c:ser>
          <c:idx val="2"/>
          <c:order val="2"/>
          <c:tx>
            <c:strRef>
              <c:f>'[alternative-financing-fullpageDownload-Statista.xlsx]Thailand'!$B$16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'[alternative-financing-fullpageDownload-Statista.xlsx]Thailand'!$C$24:$I$24</c:f>
              <c:numCache>
                <c:formatCode>#,##0.0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16-49B2-9D02-A1F822096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891840"/>
        <c:axId val="139893376"/>
      </c:barChart>
      <c:catAx>
        <c:axId val="1398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93376"/>
        <c:crosses val="autoZero"/>
        <c:auto val="1"/>
        <c:lblAlgn val="ctr"/>
        <c:lblOffset val="100"/>
        <c:noMultiLvlLbl val="0"/>
      </c:catAx>
      <c:valAx>
        <c:axId val="1398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av. Funding per Campaign in US$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'[alternative-financing-fullpageDownload-Statista.xlsx]Thailand'!$B$29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'[alternative-financing-fullpageDownload-Statista.xlsx]Thailand'!$C$28:$I$28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'[alternative-financing-fullpageDownload-Statista.xlsx]Thailand'!$C$29:$I$29</c:f>
              <c:numCache>
                <c:formatCode>#,##0</c:formatCode>
                <c:ptCount val="7"/>
                <c:pt idx="0">
                  <c:v>3784</c:v>
                </c:pt>
                <c:pt idx="1">
                  <c:v>4826</c:v>
                </c:pt>
                <c:pt idx="2">
                  <c:v>6551</c:v>
                </c:pt>
                <c:pt idx="3">
                  <c:v>7994</c:v>
                </c:pt>
                <c:pt idx="4">
                  <c:v>8795</c:v>
                </c:pt>
                <c:pt idx="5">
                  <c:v>9256</c:v>
                </c:pt>
                <c:pt idx="6">
                  <c:v>9557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ED-420D-B1B5-CF507089D248}"/>
            </c:ext>
          </c:extLst>
        </c:ser>
        <c:ser>
          <c:idx val="1"/>
          <c:order val="1"/>
          <c:tx>
            <c:strRef>
              <c:f>'[alternative-financing-fullpageDownload-Statista.xlsx]Thailand'!$B$30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'[alternative-financing-fullpageDownload-Statista.xlsx]Thailand'!$C$28:$I$28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'[alternative-financing-fullpageDownload-Statista.xlsx]Thailand'!$C$30:$I$30</c:f>
              <c:numCache>
                <c:formatCode>#,##0</c:formatCode>
                <c:ptCount val="7"/>
                <c:pt idx="0">
                  <c:v>68511</c:v>
                </c:pt>
                <c:pt idx="1">
                  <c:v>90694</c:v>
                </c:pt>
                <c:pt idx="2">
                  <c:v>104968</c:v>
                </c:pt>
                <c:pt idx="3">
                  <c:v>110013</c:v>
                </c:pt>
                <c:pt idx="4">
                  <c:v>110517</c:v>
                </c:pt>
                <c:pt idx="5">
                  <c:v>110449</c:v>
                </c:pt>
                <c:pt idx="6">
                  <c:v>111132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ED-420D-B1B5-CF507089D248}"/>
            </c:ext>
          </c:extLst>
        </c:ser>
        <c:ser>
          <c:idx val="2"/>
          <c:order val="2"/>
          <c:tx>
            <c:strRef>
              <c:f>'[alternative-financing-fullpageDownload-Statista.xlsx]Thailand'!$B$31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'[alternative-financing-fullpageDownload-Statista.xlsx]Thailand'!$C$28:$I$28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'[alternative-financing-fullpageDownload-Statista.xlsx]Thailand'!$C$31:$I$31</c:f>
              <c:numCache>
                <c:formatCode>#,##0</c:formatCode>
                <c:ptCount val="7"/>
                <c:pt idx="0">
                  <c:v>3772</c:v>
                </c:pt>
                <c:pt idx="1">
                  <c:v>4204</c:v>
                </c:pt>
                <c:pt idx="2">
                  <c:v>4621</c:v>
                </c:pt>
                <c:pt idx="3">
                  <c:v>4916</c:v>
                </c:pt>
                <c:pt idx="4">
                  <c:v>5071</c:v>
                </c:pt>
                <c:pt idx="5">
                  <c:v>5174</c:v>
                </c:pt>
                <c:pt idx="6">
                  <c:v>5257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ED-420D-B1B5-CF507089D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804288"/>
        <c:axId val="143805824"/>
      </c:barChart>
      <c:catAx>
        <c:axId val="14380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05824"/>
        <c:crosses val="autoZero"/>
        <c:auto val="1"/>
        <c:lblAlgn val="ctr"/>
        <c:lblOffset val="100"/>
        <c:noMultiLvlLbl val="0"/>
      </c:catAx>
      <c:valAx>
        <c:axId val="1438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0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Transaction Value Growth in percent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'[alternative-financing-fullpageDownload-Statista.xlsx]Thailand'!$B$14</c:f>
              <c:strCache>
                <c:ptCount val="1"/>
                <c:pt idx="0">
                  <c:v>Crowdfunding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'[alternative-financing-fullpageDownload-Statista.xlsx]Thailand'!$C$14:$H$14</c:f>
              <c:numCache>
                <c:formatCode>#,##0.0</c:formatCode>
                <c:ptCount val="6"/>
                <c:pt idx="0">
                  <c:v>6.1</c:v>
                </c:pt>
                <c:pt idx="1">
                  <c:v>6.9</c:v>
                </c:pt>
                <c:pt idx="2">
                  <c:v>6.5</c:v>
                </c:pt>
                <c:pt idx="3">
                  <c:v>5.4</c:v>
                </c:pt>
                <c:pt idx="4">
                  <c:v>4.0999999999999996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B-43B8-99FD-E196949D055D}"/>
            </c:ext>
          </c:extLst>
        </c:ser>
        <c:ser>
          <c:idx val="1"/>
          <c:order val="1"/>
          <c:tx>
            <c:strRef>
              <c:f>'[alternative-financing-fullpageDownload-Statista.xlsx]Thailand'!$B$15</c:f>
              <c:strCache>
                <c:ptCount val="1"/>
                <c:pt idx="0">
                  <c:v>Crowdinvesting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'[alternative-financing-fullpageDownload-Statista.xlsx]Thailand'!$C$15:$H$15</c:f>
              <c:numCache>
                <c:formatCode>#,##0.0</c:formatCode>
                <c:ptCount val="6"/>
                <c:pt idx="0">
                  <c:v>64.2</c:v>
                </c:pt>
                <c:pt idx="1">
                  <c:v>47.8</c:v>
                </c:pt>
                <c:pt idx="2">
                  <c:v>32.5</c:v>
                </c:pt>
                <c:pt idx="3">
                  <c:v>21.4</c:v>
                </c:pt>
                <c:pt idx="4">
                  <c:v>14</c:v>
                </c:pt>
                <c:pt idx="5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2B-43B8-99FD-E196949D055D}"/>
            </c:ext>
          </c:extLst>
        </c:ser>
        <c:ser>
          <c:idx val="2"/>
          <c:order val="2"/>
          <c:tx>
            <c:strRef>
              <c:f>'[alternative-financing-fullpageDownload-Statista.xlsx]Thailand'!$B$16</c:f>
              <c:strCache>
                <c:ptCount val="1"/>
                <c:pt idx="0">
                  <c:v>Crowdlending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'[alternative-financing-fullpageDownload-Statista.xlsx]Thailand'!$C$16:$H$16</c:f>
              <c:numCache>
                <c:formatCode>#,##0.0</c:formatCode>
                <c:ptCount val="6"/>
                <c:pt idx="0">
                  <c:v>16.100000000000001</c:v>
                </c:pt>
                <c:pt idx="1">
                  <c:v>16.2</c:v>
                </c:pt>
                <c:pt idx="2">
                  <c:v>13.9</c:v>
                </c:pt>
                <c:pt idx="3">
                  <c:v>9.8000000000000007</c:v>
                </c:pt>
                <c:pt idx="4">
                  <c:v>5.8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2B-43B8-99FD-E196949D0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047232"/>
        <c:axId val="238048768"/>
      </c:barChart>
      <c:lineChart>
        <c:grouping val="standard"/>
        <c:varyColors val="0"/>
        <c:ser>
          <c:idx val="3"/>
          <c:order val="3"/>
          <c:tx>
            <c:strRef>
              <c:f>'[alternative-financing-fullpageDownload-Statista.xlsx]Thailand'!$B$17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'[alternative-financing-fullpageDownload-Statista.xlsx]Thailand'!$C$5:$I$5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'[alternative-financing-fullpageDownload-Statista.xlsx]Thailand'!$C$17:$H$17</c:f>
              <c:numCache>
                <c:formatCode>#,##0.0</c:formatCode>
                <c:ptCount val="6"/>
                <c:pt idx="0">
                  <c:v>86.4</c:v>
                </c:pt>
                <c:pt idx="1">
                  <c:v>70.899999999999991</c:v>
                </c:pt>
                <c:pt idx="2">
                  <c:v>52.9</c:v>
                </c:pt>
                <c:pt idx="3">
                  <c:v>36.599999999999994</c:v>
                </c:pt>
                <c:pt idx="4">
                  <c:v>23.900000000000002</c:v>
                </c:pt>
                <c:pt idx="5">
                  <c:v>15.1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2B-43B8-99FD-E196949D0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047232"/>
        <c:axId val="238048768"/>
      </c:lineChart>
      <c:catAx>
        <c:axId val="2380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48768"/>
        <c:crosses val="autoZero"/>
        <c:auto val="1"/>
        <c:lblAlgn val="ctr"/>
        <c:lblOffset val="100"/>
        <c:noMultiLvlLbl val="0"/>
      </c:catAx>
      <c:valAx>
        <c:axId val="23804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47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6E8B6-84A3-442C-B90F-BE6FBB86AD69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E5196887-E91B-428E-A4E5-35AA2566CB95}">
      <dgm:prSet phldrT="[Text]"/>
      <dgm:spPr/>
      <dgm:t>
        <a:bodyPr/>
        <a:lstStyle/>
        <a:p>
          <a:r>
            <a:rPr lang="de-DE" b="1" dirty="0">
              <a:latin typeface="Zawgyi-One" panose="020B0604030504040204" pitchFamily="34" charset="0"/>
              <a:cs typeface="Zawgyi-One" panose="020B0604030504040204" pitchFamily="34" charset="0"/>
            </a:rPr>
            <a:t>ကမ္ပိန္းအႀကိဳျပင္ဆင္ျခင္း </a:t>
          </a:r>
        </a:p>
      </dgm:t>
    </dgm:pt>
    <dgm:pt modelId="{FC56F5AD-9D76-44DF-819F-A99CAF52A7D3}" type="parTrans" cxnId="{382E6400-8256-4196-AE20-4107963A6FF6}">
      <dgm:prSet/>
      <dgm:spPr/>
      <dgm:t>
        <a:bodyPr/>
        <a:lstStyle/>
        <a:p>
          <a:endParaRPr lang="de-DE"/>
        </a:p>
      </dgm:t>
    </dgm:pt>
    <dgm:pt modelId="{20AA00FD-59A0-4129-8645-5E335D44AF23}" type="sibTrans" cxnId="{382E6400-8256-4196-AE20-4107963A6FF6}">
      <dgm:prSet/>
      <dgm:spPr/>
      <dgm:t>
        <a:bodyPr/>
        <a:lstStyle/>
        <a:p>
          <a:endParaRPr lang="de-DE"/>
        </a:p>
      </dgm:t>
    </dgm:pt>
    <dgm:pt modelId="{D308C4A8-2201-4FE0-B795-931A9AF92660}">
      <dgm:prSet phldrT="[Text]"/>
      <dgm:spPr/>
      <dgm:t>
        <a:bodyPr/>
        <a:lstStyle/>
        <a:p>
          <a:r>
            <a:rPr lang="de-DE" b="1" dirty="0">
              <a:latin typeface="Zawgyi-One" panose="020B0604030504040204" pitchFamily="34" charset="0"/>
              <a:cs typeface="Zawgyi-One" panose="020B0604030504040204" pitchFamily="34" charset="0"/>
            </a:rPr>
            <a:t>ကမ္ပိန္းလုပ္ေဆာင္ျခင္း </a:t>
          </a:r>
        </a:p>
      </dgm:t>
    </dgm:pt>
    <dgm:pt modelId="{16039F3A-710B-4CAA-94AC-5322D23D5362}" type="parTrans" cxnId="{DAFBE501-F9A4-4624-AB32-F62370D8630C}">
      <dgm:prSet/>
      <dgm:spPr/>
      <dgm:t>
        <a:bodyPr/>
        <a:lstStyle/>
        <a:p>
          <a:endParaRPr lang="de-DE"/>
        </a:p>
      </dgm:t>
    </dgm:pt>
    <dgm:pt modelId="{6E660BEB-7F29-4703-9FA3-5ED2D21644B9}" type="sibTrans" cxnId="{DAFBE501-F9A4-4624-AB32-F62370D8630C}">
      <dgm:prSet/>
      <dgm:spPr/>
      <dgm:t>
        <a:bodyPr/>
        <a:lstStyle/>
        <a:p>
          <a:endParaRPr lang="de-DE"/>
        </a:p>
      </dgm:t>
    </dgm:pt>
    <dgm:pt modelId="{89ACD0A4-120C-46D7-8432-860A5C75136B}">
      <dgm:prSet phldrT="[Text]" custT="1"/>
      <dgm:spPr/>
      <dgm:t>
        <a:bodyPr/>
        <a:lstStyle/>
        <a:p>
          <a:r>
            <a:rPr lang="de-DE" sz="1600" dirty="0" smtClean="0">
              <a:latin typeface="Zawgyi-One" panose="020B0604030504040204" pitchFamily="34" charset="0"/>
              <a:cs typeface="Zawgyi-One" panose="020B0604030504040204" pitchFamily="34" charset="0"/>
            </a:rPr>
            <a:t>လုပ္ငန္းလည္ပတ္ </a:t>
          </a:r>
          <a:endParaRPr lang="de-DE" sz="1600" dirty="0">
            <a:latin typeface="Zawgyi-One" panose="020B0604030504040204" pitchFamily="34" charset="0"/>
            <a:cs typeface="Zawgyi-One" panose="020B0604030504040204" pitchFamily="34" charset="0"/>
          </a:endParaRPr>
        </a:p>
      </dgm:t>
    </dgm:pt>
    <dgm:pt modelId="{B7FF7239-2797-4EEE-A448-CD2BDCCA60BF}" type="parTrans" cxnId="{FAC101A0-795A-4C24-BB31-4D7D5FD28556}">
      <dgm:prSet/>
      <dgm:spPr/>
      <dgm:t>
        <a:bodyPr/>
        <a:lstStyle/>
        <a:p>
          <a:endParaRPr lang="de-DE"/>
        </a:p>
      </dgm:t>
    </dgm:pt>
    <dgm:pt modelId="{25B5790A-81E7-49F9-9E15-C1F28E6F10E7}" type="sibTrans" cxnId="{FAC101A0-795A-4C24-BB31-4D7D5FD28556}">
      <dgm:prSet/>
      <dgm:spPr/>
      <dgm:t>
        <a:bodyPr/>
        <a:lstStyle/>
        <a:p>
          <a:endParaRPr lang="de-DE"/>
        </a:p>
      </dgm:t>
    </dgm:pt>
    <dgm:pt modelId="{32FF8601-D587-4809-8FC9-D983EDC94342}">
      <dgm:prSet phldrT="[Text]"/>
      <dgm:spPr/>
      <dgm:t>
        <a:bodyPr/>
        <a:lstStyle/>
        <a:p>
          <a:r>
            <a:rPr lang="de-DE" b="1" dirty="0">
              <a:latin typeface="Zawgyi-One" panose="020B0604030504040204" pitchFamily="34" charset="0"/>
              <a:cs typeface="Zawgyi-One" panose="020B0604030504040204" pitchFamily="34" charset="0"/>
            </a:rPr>
            <a:t>ကမ္းပိန္းေနာက္ဆက္တြဲ</a:t>
          </a:r>
        </a:p>
      </dgm:t>
    </dgm:pt>
    <dgm:pt modelId="{CE5BC928-4089-4276-AE47-2248DC7CEB58}" type="parTrans" cxnId="{2AB36694-9B2B-43C4-8270-4F7E009DEA96}">
      <dgm:prSet/>
      <dgm:spPr/>
      <dgm:t>
        <a:bodyPr/>
        <a:lstStyle/>
        <a:p>
          <a:endParaRPr lang="de-DE"/>
        </a:p>
      </dgm:t>
    </dgm:pt>
    <dgm:pt modelId="{476CBED5-BCDD-473F-96A0-85EC3102460A}" type="sibTrans" cxnId="{2AB36694-9B2B-43C4-8270-4F7E009DEA96}">
      <dgm:prSet/>
      <dgm:spPr/>
      <dgm:t>
        <a:bodyPr/>
        <a:lstStyle/>
        <a:p>
          <a:endParaRPr lang="de-DE"/>
        </a:p>
      </dgm:t>
    </dgm:pt>
    <dgm:pt modelId="{0E21E9B0-A826-4CBF-8C9A-5F7B710D3B71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ေက်းဇူးတင္ျခင္း </a:t>
          </a:r>
        </a:p>
      </dgm:t>
    </dgm:pt>
    <dgm:pt modelId="{F41DF362-D0ED-4BDF-A84D-2E9506E737AA}" type="parTrans" cxnId="{DC8C9700-2A73-4C85-B56E-52B1E5AF1FFE}">
      <dgm:prSet/>
      <dgm:spPr/>
      <dgm:t>
        <a:bodyPr/>
        <a:lstStyle/>
        <a:p>
          <a:endParaRPr lang="de-DE"/>
        </a:p>
      </dgm:t>
    </dgm:pt>
    <dgm:pt modelId="{EBD47265-F3FD-43C8-A0F6-809E4FAFEB8F}" type="sibTrans" cxnId="{DC8C9700-2A73-4C85-B56E-52B1E5AF1FFE}">
      <dgm:prSet/>
      <dgm:spPr/>
      <dgm:t>
        <a:bodyPr/>
        <a:lstStyle/>
        <a:p>
          <a:endParaRPr lang="de-DE"/>
        </a:p>
      </dgm:t>
    </dgm:pt>
    <dgm:pt modelId="{067ADD71-F890-44BF-B601-F51D34303D32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ခ်ိတ္ဆက္ျခင္း </a:t>
          </a:r>
        </a:p>
      </dgm:t>
    </dgm:pt>
    <dgm:pt modelId="{DC9953B8-D1EE-42D1-948A-493E1B7F011F}" type="parTrans" cxnId="{4AD5E8D7-6067-41AF-BC61-561B982603EA}">
      <dgm:prSet/>
      <dgm:spPr/>
      <dgm:t>
        <a:bodyPr/>
        <a:lstStyle/>
        <a:p>
          <a:endParaRPr lang="de-DE"/>
        </a:p>
      </dgm:t>
    </dgm:pt>
    <dgm:pt modelId="{0767A82E-61C8-4997-B990-20000CBDDB57}" type="sibTrans" cxnId="{4AD5E8D7-6067-41AF-BC61-561B982603EA}">
      <dgm:prSet/>
      <dgm:spPr/>
      <dgm:t>
        <a:bodyPr/>
        <a:lstStyle/>
        <a:p>
          <a:endParaRPr lang="de-DE"/>
        </a:p>
      </dgm:t>
    </dgm:pt>
    <dgm:pt modelId="{DF48CE0C-57CB-4205-8F03-A0B26F38BB15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မြမ္းမံျခင္း </a:t>
          </a:r>
        </a:p>
      </dgm:t>
    </dgm:pt>
    <dgm:pt modelId="{51CA6BC3-DAB7-4770-B79C-FA6B64CB445A}" type="parTrans" cxnId="{8D870566-9B8E-4988-ACC9-040A93ECDAF0}">
      <dgm:prSet/>
      <dgm:spPr/>
      <dgm:t>
        <a:bodyPr/>
        <a:lstStyle/>
        <a:p>
          <a:endParaRPr lang="de-DE"/>
        </a:p>
      </dgm:t>
    </dgm:pt>
    <dgm:pt modelId="{54B383A0-A191-4DBF-A473-A73D7C0747E4}" type="sibTrans" cxnId="{8D870566-9B8E-4988-ACC9-040A93ECDAF0}">
      <dgm:prSet/>
      <dgm:spPr/>
      <dgm:t>
        <a:bodyPr/>
        <a:lstStyle/>
        <a:p>
          <a:endParaRPr lang="de-DE"/>
        </a:p>
      </dgm:t>
    </dgm:pt>
    <dgm:pt modelId="{36F6DE8C-77D7-4511-AE63-7FFB69B5AFAB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ျဖည့္ဆည္းျခင္း</a:t>
          </a:r>
        </a:p>
      </dgm:t>
    </dgm:pt>
    <dgm:pt modelId="{E5667FE9-99C6-4BE8-8110-E94C8DC0E807}" type="parTrans" cxnId="{4926DA9D-E526-400C-9E50-6EB1E1FAFFDF}">
      <dgm:prSet/>
      <dgm:spPr/>
      <dgm:t>
        <a:bodyPr/>
        <a:lstStyle/>
        <a:p>
          <a:endParaRPr lang="de-DE"/>
        </a:p>
      </dgm:t>
    </dgm:pt>
    <dgm:pt modelId="{9D34037D-AAE6-4312-B0CF-01EEEA9339A0}" type="sibTrans" cxnId="{4926DA9D-E526-400C-9E50-6EB1E1FAFFDF}">
      <dgm:prSet/>
      <dgm:spPr/>
      <dgm:t>
        <a:bodyPr/>
        <a:lstStyle/>
        <a:p>
          <a:endParaRPr lang="de-DE"/>
        </a:p>
      </dgm:t>
    </dgm:pt>
    <dgm:pt modelId="{24D88095-AEAF-4CC6-A3A4-593DF4CD8DC1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တိုးတက္ေစျခင္း </a:t>
          </a:r>
        </a:p>
      </dgm:t>
    </dgm:pt>
    <dgm:pt modelId="{411ED233-FC9C-47D8-BB23-879A8C3ACB8D}" type="parTrans" cxnId="{6C22BB5F-7EFE-47A0-AC2F-8747B594E94E}">
      <dgm:prSet/>
      <dgm:spPr/>
      <dgm:t>
        <a:bodyPr/>
        <a:lstStyle/>
        <a:p>
          <a:endParaRPr lang="de-DE"/>
        </a:p>
      </dgm:t>
    </dgm:pt>
    <dgm:pt modelId="{61CA297C-3EA6-4136-8BEE-1A66F07A273E}" type="sibTrans" cxnId="{6C22BB5F-7EFE-47A0-AC2F-8747B594E94E}">
      <dgm:prSet/>
      <dgm:spPr/>
      <dgm:t>
        <a:bodyPr/>
        <a:lstStyle/>
        <a:p>
          <a:endParaRPr lang="de-DE"/>
        </a:p>
      </dgm:t>
    </dgm:pt>
    <dgm:pt modelId="{5F1D4F66-D3BD-43F1-9AB2-B2D2E9FCF18E}">
      <dgm:prSet phldrT="[Text]" custT="1"/>
      <dgm:spPr/>
      <dgm:t>
        <a:bodyPr/>
        <a:lstStyle/>
        <a:p>
          <a:r>
            <a:rPr lang="de-DE" sz="2000" dirty="0">
              <a:latin typeface="Zawgyi-One" panose="020B0604030504040204" pitchFamily="34" charset="0"/>
              <a:cs typeface="Zawgyi-One" panose="020B0604030504040204" pitchFamily="34" charset="0"/>
            </a:rPr>
            <a:t>ေဖာ္ထုတ္ျခင္း </a:t>
          </a:r>
        </a:p>
      </dgm:t>
    </dgm:pt>
    <dgm:pt modelId="{AFC80C41-E48D-43D8-963F-F161B22CEF77}" type="sibTrans" cxnId="{ADE860B0-4DB5-4B8D-B2F3-01FB694DB89F}">
      <dgm:prSet/>
      <dgm:spPr/>
      <dgm:t>
        <a:bodyPr/>
        <a:lstStyle/>
        <a:p>
          <a:endParaRPr lang="de-DE"/>
        </a:p>
      </dgm:t>
    </dgm:pt>
    <dgm:pt modelId="{FD16A271-699A-4940-930B-82A6A269CF0F}" type="parTrans" cxnId="{ADE860B0-4DB5-4B8D-B2F3-01FB694DB89F}">
      <dgm:prSet/>
      <dgm:spPr/>
      <dgm:t>
        <a:bodyPr/>
        <a:lstStyle/>
        <a:p>
          <a:endParaRPr lang="de-DE"/>
        </a:p>
      </dgm:t>
    </dgm:pt>
    <dgm:pt modelId="{CDAEE080-E137-449B-A089-DC0AAB614C2F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ျပင္ဆင္ျခင္း</a:t>
          </a:r>
        </a:p>
      </dgm:t>
    </dgm:pt>
    <dgm:pt modelId="{EBC7C453-3765-4432-89DC-0F63F08843E6}" type="sibTrans" cxnId="{B512748A-C99F-47B2-8CC2-FB32E80E774B}">
      <dgm:prSet/>
      <dgm:spPr/>
      <dgm:t>
        <a:bodyPr/>
        <a:lstStyle/>
        <a:p>
          <a:endParaRPr lang="de-DE"/>
        </a:p>
      </dgm:t>
    </dgm:pt>
    <dgm:pt modelId="{1950B7B3-2D82-4CA1-A397-F369E6A978EA}" type="parTrans" cxnId="{B512748A-C99F-47B2-8CC2-FB32E80E774B}">
      <dgm:prSet/>
      <dgm:spPr/>
      <dgm:t>
        <a:bodyPr/>
        <a:lstStyle/>
        <a:p>
          <a:endParaRPr lang="de-DE"/>
        </a:p>
      </dgm:t>
    </dgm:pt>
    <dgm:pt modelId="{F43008A9-AAEC-4539-B01D-3963C17C1B7C}">
      <dgm:prSet phldrT="[Text]" custT="1"/>
      <dgm:spPr/>
      <dgm:t>
        <a:bodyPr/>
        <a:lstStyle/>
        <a:p>
          <a:r>
            <a:rPr lang="de-DE" sz="1600" dirty="0">
              <a:latin typeface="Zawgyi-One" panose="020B0604030504040204" pitchFamily="34" charset="0"/>
              <a:cs typeface="Zawgyi-One" panose="020B0604030504040204" pitchFamily="34" charset="0"/>
            </a:rPr>
            <a:t>တည္ေဆာက္ျခင္း </a:t>
          </a:r>
        </a:p>
      </dgm:t>
    </dgm:pt>
    <dgm:pt modelId="{E37B8676-B472-4DE4-B988-A71DD898D8F4}" type="parTrans" cxnId="{684F7263-376A-4D03-8176-03E94E50DB56}">
      <dgm:prSet/>
      <dgm:spPr/>
      <dgm:t>
        <a:bodyPr/>
        <a:lstStyle/>
        <a:p>
          <a:endParaRPr lang="en-US"/>
        </a:p>
      </dgm:t>
    </dgm:pt>
    <dgm:pt modelId="{9B2AB985-5A6C-4BBA-B206-505608A6D1EA}" type="sibTrans" cxnId="{684F7263-376A-4D03-8176-03E94E50DB56}">
      <dgm:prSet/>
      <dgm:spPr/>
      <dgm:t>
        <a:bodyPr/>
        <a:lstStyle/>
        <a:p>
          <a:endParaRPr lang="en-US"/>
        </a:p>
      </dgm:t>
    </dgm:pt>
    <dgm:pt modelId="{C78615E7-3AB8-46F9-AEC4-8DB848C70AFF}" type="pres">
      <dgm:prSet presAssocID="{5ED6E8B6-84A3-442C-B90F-BE6FBB86AD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CBE340-7EB0-4A2F-88EB-1021DAEECB99}" type="pres">
      <dgm:prSet presAssocID="{E5196887-E91B-428E-A4E5-35AA2566CB95}" presName="compositeNode" presStyleCnt="0">
        <dgm:presLayoutVars>
          <dgm:bulletEnabled val="1"/>
        </dgm:presLayoutVars>
      </dgm:prSet>
      <dgm:spPr/>
    </dgm:pt>
    <dgm:pt modelId="{4961F8CB-DA94-4F86-8750-56469C0566D0}" type="pres">
      <dgm:prSet presAssocID="{E5196887-E91B-428E-A4E5-35AA2566CB95}" presName="bgRect" presStyleLbl="node1" presStyleIdx="0" presStyleCnt="3" custScaleY="117604"/>
      <dgm:spPr/>
      <dgm:t>
        <a:bodyPr/>
        <a:lstStyle/>
        <a:p>
          <a:endParaRPr lang="en-US"/>
        </a:p>
      </dgm:t>
    </dgm:pt>
    <dgm:pt modelId="{A58029DB-1B7E-4C3D-8CA4-4C27576F9C6A}" type="pres">
      <dgm:prSet presAssocID="{E5196887-E91B-428E-A4E5-35AA2566CB9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5E6D9-DA91-4A28-A472-3BDDD546C3B6}" type="pres">
      <dgm:prSet presAssocID="{E5196887-E91B-428E-A4E5-35AA2566CB9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821C4-B57F-41D6-80C6-A8A16E10ED0E}" type="pres">
      <dgm:prSet presAssocID="{20AA00FD-59A0-4129-8645-5E335D44AF23}" presName="hSp" presStyleCnt="0"/>
      <dgm:spPr/>
    </dgm:pt>
    <dgm:pt modelId="{F0CBBEB3-D4EC-40C4-A249-03F95D7FCBA7}" type="pres">
      <dgm:prSet presAssocID="{20AA00FD-59A0-4129-8645-5E335D44AF23}" presName="vProcSp" presStyleCnt="0"/>
      <dgm:spPr/>
    </dgm:pt>
    <dgm:pt modelId="{A3C10DC2-3286-470B-9765-E94315F4199A}" type="pres">
      <dgm:prSet presAssocID="{20AA00FD-59A0-4129-8645-5E335D44AF23}" presName="vSp1" presStyleCnt="0"/>
      <dgm:spPr/>
    </dgm:pt>
    <dgm:pt modelId="{103576DB-FDBE-4C24-A367-EB87ABAB5DDC}" type="pres">
      <dgm:prSet presAssocID="{20AA00FD-59A0-4129-8645-5E335D44AF23}" presName="simulatedConn" presStyleLbl="solidFgAcc1" presStyleIdx="0" presStyleCnt="2"/>
      <dgm:spPr/>
    </dgm:pt>
    <dgm:pt modelId="{3AE3A5A2-6433-44AA-8794-F5E0B62F0E94}" type="pres">
      <dgm:prSet presAssocID="{20AA00FD-59A0-4129-8645-5E335D44AF23}" presName="vSp2" presStyleCnt="0"/>
      <dgm:spPr/>
    </dgm:pt>
    <dgm:pt modelId="{04E86DFC-A074-41B6-8E64-E7F003F87E3C}" type="pres">
      <dgm:prSet presAssocID="{20AA00FD-59A0-4129-8645-5E335D44AF23}" presName="sibTrans" presStyleCnt="0"/>
      <dgm:spPr/>
    </dgm:pt>
    <dgm:pt modelId="{D8CC9263-7E1E-4109-ABE3-AD88C2869D71}" type="pres">
      <dgm:prSet presAssocID="{D308C4A8-2201-4FE0-B795-931A9AF92660}" presName="compositeNode" presStyleCnt="0">
        <dgm:presLayoutVars>
          <dgm:bulletEnabled val="1"/>
        </dgm:presLayoutVars>
      </dgm:prSet>
      <dgm:spPr/>
    </dgm:pt>
    <dgm:pt modelId="{591EFC91-4CAA-4313-82F9-750A3FC2368E}" type="pres">
      <dgm:prSet presAssocID="{D308C4A8-2201-4FE0-B795-931A9AF92660}" presName="bgRect" presStyleLbl="node1" presStyleIdx="1" presStyleCnt="3" custScaleY="115241"/>
      <dgm:spPr/>
      <dgm:t>
        <a:bodyPr/>
        <a:lstStyle/>
        <a:p>
          <a:endParaRPr lang="en-US"/>
        </a:p>
      </dgm:t>
    </dgm:pt>
    <dgm:pt modelId="{EB23CBA2-6106-4B7D-9629-BD199FD3339D}" type="pres">
      <dgm:prSet presAssocID="{D308C4A8-2201-4FE0-B795-931A9AF9266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37D26-2729-4183-A945-D6F0221A3370}" type="pres">
      <dgm:prSet presAssocID="{D308C4A8-2201-4FE0-B795-931A9AF926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A621D-DA92-4E2A-8998-AE399C8D6DA8}" type="pres">
      <dgm:prSet presAssocID="{6E660BEB-7F29-4703-9FA3-5ED2D21644B9}" presName="hSp" presStyleCnt="0"/>
      <dgm:spPr/>
    </dgm:pt>
    <dgm:pt modelId="{C7F6E2C0-9012-4377-A8DA-29E28257C721}" type="pres">
      <dgm:prSet presAssocID="{6E660BEB-7F29-4703-9FA3-5ED2D21644B9}" presName="vProcSp" presStyleCnt="0"/>
      <dgm:spPr/>
    </dgm:pt>
    <dgm:pt modelId="{69946104-0AD2-4F0A-B875-2DABC31021B1}" type="pres">
      <dgm:prSet presAssocID="{6E660BEB-7F29-4703-9FA3-5ED2D21644B9}" presName="vSp1" presStyleCnt="0"/>
      <dgm:spPr/>
    </dgm:pt>
    <dgm:pt modelId="{6AC9DD1B-2531-4872-AC47-2A036CBC9805}" type="pres">
      <dgm:prSet presAssocID="{6E660BEB-7F29-4703-9FA3-5ED2D21644B9}" presName="simulatedConn" presStyleLbl="solidFgAcc1" presStyleIdx="1" presStyleCnt="2"/>
      <dgm:spPr/>
    </dgm:pt>
    <dgm:pt modelId="{096D4353-5ABA-45D0-A784-B5742FF8F0FC}" type="pres">
      <dgm:prSet presAssocID="{6E660BEB-7F29-4703-9FA3-5ED2D21644B9}" presName="vSp2" presStyleCnt="0"/>
      <dgm:spPr/>
    </dgm:pt>
    <dgm:pt modelId="{66770122-F450-4CFA-848D-D270B09B8CFE}" type="pres">
      <dgm:prSet presAssocID="{6E660BEB-7F29-4703-9FA3-5ED2D21644B9}" presName="sibTrans" presStyleCnt="0"/>
      <dgm:spPr/>
    </dgm:pt>
    <dgm:pt modelId="{4B8A58FC-44FD-4626-9259-6F9C7FF35EEF}" type="pres">
      <dgm:prSet presAssocID="{32FF8601-D587-4809-8FC9-D983EDC94342}" presName="compositeNode" presStyleCnt="0">
        <dgm:presLayoutVars>
          <dgm:bulletEnabled val="1"/>
        </dgm:presLayoutVars>
      </dgm:prSet>
      <dgm:spPr/>
    </dgm:pt>
    <dgm:pt modelId="{C2D8D848-22D1-4B4E-BE2F-B9276D40C6F9}" type="pres">
      <dgm:prSet presAssocID="{32FF8601-D587-4809-8FC9-D983EDC94342}" presName="bgRect" presStyleLbl="node1" presStyleIdx="2" presStyleCnt="3" custScaleY="113350"/>
      <dgm:spPr/>
      <dgm:t>
        <a:bodyPr/>
        <a:lstStyle/>
        <a:p>
          <a:endParaRPr lang="en-US"/>
        </a:p>
      </dgm:t>
    </dgm:pt>
    <dgm:pt modelId="{99C3FA80-988B-4A96-AF44-FA865D89D00D}" type="pres">
      <dgm:prSet presAssocID="{32FF8601-D587-4809-8FC9-D983EDC9434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47E3F-961E-4A62-BE8B-1F81722579A3}" type="pres">
      <dgm:prSet presAssocID="{32FF8601-D587-4809-8FC9-D983EDC9434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CECB5-3D7F-4327-9A64-4F912C631838}" type="presOf" srcId="{5F1D4F66-D3BD-43F1-9AB2-B2D2E9FCF18E}" destId="{9B35E6D9-DA91-4A28-A472-3BDDD546C3B6}" srcOrd="0" destOrd="0" presId="urn:microsoft.com/office/officeart/2005/8/layout/hProcess7"/>
    <dgm:cxn modelId="{7AB5014F-F376-44AE-A92A-363200ABBC59}" type="presOf" srcId="{E5196887-E91B-428E-A4E5-35AA2566CB95}" destId="{A58029DB-1B7E-4C3D-8CA4-4C27576F9C6A}" srcOrd="1" destOrd="0" presId="urn:microsoft.com/office/officeart/2005/8/layout/hProcess7"/>
    <dgm:cxn modelId="{DC8C9700-2A73-4C85-B56E-52B1E5AF1FFE}" srcId="{32FF8601-D587-4809-8FC9-D983EDC94342}" destId="{0E21E9B0-A826-4CBF-8C9A-5F7B710D3B71}" srcOrd="0" destOrd="0" parTransId="{F41DF362-D0ED-4BDF-A84D-2E9506E737AA}" sibTransId="{EBD47265-F3FD-43C8-A0F6-809E4FAFEB8F}"/>
    <dgm:cxn modelId="{FAC101A0-795A-4C24-BB31-4D7D5FD28556}" srcId="{D308C4A8-2201-4FE0-B795-931A9AF92660}" destId="{89ACD0A4-120C-46D7-8432-860A5C75136B}" srcOrd="0" destOrd="0" parTransId="{B7FF7239-2797-4EEE-A448-CD2BDCCA60BF}" sibTransId="{25B5790A-81E7-49F9-9E15-C1F28E6F10E7}"/>
    <dgm:cxn modelId="{382E6400-8256-4196-AE20-4107963A6FF6}" srcId="{5ED6E8B6-84A3-442C-B90F-BE6FBB86AD69}" destId="{E5196887-E91B-428E-A4E5-35AA2566CB95}" srcOrd="0" destOrd="0" parTransId="{FC56F5AD-9D76-44DF-819F-A99CAF52A7D3}" sibTransId="{20AA00FD-59A0-4129-8645-5E335D44AF23}"/>
    <dgm:cxn modelId="{6C22BB5F-7EFE-47A0-AC2F-8747B594E94E}" srcId="{32FF8601-D587-4809-8FC9-D983EDC94342}" destId="{24D88095-AEAF-4CC6-A3A4-593DF4CD8DC1}" srcOrd="2" destOrd="0" parTransId="{411ED233-FC9C-47D8-BB23-879A8C3ACB8D}" sibTransId="{61CA297C-3EA6-4136-8BEE-1A66F07A273E}"/>
    <dgm:cxn modelId="{F33F0669-E225-40C9-8CA6-BF1CCFA2267A}" type="presOf" srcId="{067ADD71-F890-44BF-B601-F51D34303D32}" destId="{BAB37D26-2729-4183-A945-D6F0221A3370}" srcOrd="0" destOrd="1" presId="urn:microsoft.com/office/officeart/2005/8/layout/hProcess7"/>
    <dgm:cxn modelId="{AA314D35-6294-4058-BAB0-55956CB9C5E1}" type="presOf" srcId="{DF48CE0C-57CB-4205-8F03-A0B26F38BB15}" destId="{BAB37D26-2729-4183-A945-D6F0221A3370}" srcOrd="0" destOrd="2" presId="urn:microsoft.com/office/officeart/2005/8/layout/hProcess7"/>
    <dgm:cxn modelId="{8D870566-9B8E-4988-ACC9-040A93ECDAF0}" srcId="{D308C4A8-2201-4FE0-B795-931A9AF92660}" destId="{DF48CE0C-57CB-4205-8F03-A0B26F38BB15}" srcOrd="2" destOrd="0" parTransId="{51CA6BC3-DAB7-4770-B79C-FA6B64CB445A}" sibTransId="{54B383A0-A191-4DBF-A473-A73D7C0747E4}"/>
    <dgm:cxn modelId="{25D0437F-F8E2-4ED0-B2E2-8F75B42FD973}" type="presOf" srcId="{32FF8601-D587-4809-8FC9-D983EDC94342}" destId="{99C3FA80-988B-4A96-AF44-FA865D89D00D}" srcOrd="1" destOrd="0" presId="urn:microsoft.com/office/officeart/2005/8/layout/hProcess7"/>
    <dgm:cxn modelId="{DAFBE501-F9A4-4624-AB32-F62370D8630C}" srcId="{5ED6E8B6-84A3-442C-B90F-BE6FBB86AD69}" destId="{D308C4A8-2201-4FE0-B795-931A9AF92660}" srcOrd="1" destOrd="0" parTransId="{16039F3A-710B-4CAA-94AC-5322D23D5362}" sibTransId="{6E660BEB-7F29-4703-9FA3-5ED2D21644B9}"/>
    <dgm:cxn modelId="{55E0407B-EF97-4CBC-A6C2-0E04B17CCD0F}" type="presOf" srcId="{E5196887-E91B-428E-A4E5-35AA2566CB95}" destId="{4961F8CB-DA94-4F86-8750-56469C0566D0}" srcOrd="0" destOrd="0" presId="urn:microsoft.com/office/officeart/2005/8/layout/hProcess7"/>
    <dgm:cxn modelId="{380F665D-4276-4B06-8A89-D7C6ACB27FD0}" type="presOf" srcId="{36F6DE8C-77D7-4511-AE63-7FFB69B5AFAB}" destId="{60247E3F-961E-4A62-BE8B-1F81722579A3}" srcOrd="0" destOrd="1" presId="urn:microsoft.com/office/officeart/2005/8/layout/hProcess7"/>
    <dgm:cxn modelId="{4926DA9D-E526-400C-9E50-6EB1E1FAFFDF}" srcId="{32FF8601-D587-4809-8FC9-D983EDC94342}" destId="{36F6DE8C-77D7-4511-AE63-7FFB69B5AFAB}" srcOrd="1" destOrd="0" parTransId="{E5667FE9-99C6-4BE8-8110-E94C8DC0E807}" sibTransId="{9D34037D-AAE6-4312-B0CF-01EEEA9339A0}"/>
    <dgm:cxn modelId="{6FFC79CF-1F36-410D-95CA-76796C859ED4}" type="presOf" srcId="{F43008A9-AAEC-4539-B01D-3963C17C1B7C}" destId="{9B35E6D9-DA91-4A28-A472-3BDDD546C3B6}" srcOrd="0" destOrd="2" presId="urn:microsoft.com/office/officeart/2005/8/layout/hProcess7"/>
    <dgm:cxn modelId="{600B0105-4B69-4131-ABB1-BEB9621D41D2}" type="presOf" srcId="{0E21E9B0-A826-4CBF-8C9A-5F7B710D3B71}" destId="{60247E3F-961E-4A62-BE8B-1F81722579A3}" srcOrd="0" destOrd="0" presId="urn:microsoft.com/office/officeart/2005/8/layout/hProcess7"/>
    <dgm:cxn modelId="{2E374920-5792-4ECB-B59B-008F2C316CAC}" type="presOf" srcId="{5ED6E8B6-84A3-442C-B90F-BE6FBB86AD69}" destId="{C78615E7-3AB8-46F9-AEC4-8DB848C70AFF}" srcOrd="0" destOrd="0" presId="urn:microsoft.com/office/officeart/2005/8/layout/hProcess7"/>
    <dgm:cxn modelId="{22EEAEEF-4C79-48FC-93DE-478096F39612}" type="presOf" srcId="{CDAEE080-E137-449B-A089-DC0AAB614C2F}" destId="{9B35E6D9-DA91-4A28-A472-3BDDD546C3B6}" srcOrd="0" destOrd="1" presId="urn:microsoft.com/office/officeart/2005/8/layout/hProcess7"/>
    <dgm:cxn modelId="{DF7838B1-1101-47CF-8966-28DCBD3F6C8A}" type="presOf" srcId="{89ACD0A4-120C-46D7-8432-860A5C75136B}" destId="{BAB37D26-2729-4183-A945-D6F0221A3370}" srcOrd="0" destOrd="0" presId="urn:microsoft.com/office/officeart/2005/8/layout/hProcess7"/>
    <dgm:cxn modelId="{684F7263-376A-4D03-8176-03E94E50DB56}" srcId="{E5196887-E91B-428E-A4E5-35AA2566CB95}" destId="{F43008A9-AAEC-4539-B01D-3963C17C1B7C}" srcOrd="2" destOrd="0" parTransId="{E37B8676-B472-4DE4-B988-A71DD898D8F4}" sibTransId="{9B2AB985-5A6C-4BBA-B206-505608A6D1EA}"/>
    <dgm:cxn modelId="{2AB36694-9B2B-43C4-8270-4F7E009DEA96}" srcId="{5ED6E8B6-84A3-442C-B90F-BE6FBB86AD69}" destId="{32FF8601-D587-4809-8FC9-D983EDC94342}" srcOrd="2" destOrd="0" parTransId="{CE5BC928-4089-4276-AE47-2248DC7CEB58}" sibTransId="{476CBED5-BCDD-473F-96A0-85EC3102460A}"/>
    <dgm:cxn modelId="{ADE860B0-4DB5-4B8D-B2F3-01FB694DB89F}" srcId="{E5196887-E91B-428E-A4E5-35AA2566CB95}" destId="{5F1D4F66-D3BD-43F1-9AB2-B2D2E9FCF18E}" srcOrd="0" destOrd="0" parTransId="{FD16A271-699A-4940-930B-82A6A269CF0F}" sibTransId="{AFC80C41-E48D-43D8-963F-F161B22CEF77}"/>
    <dgm:cxn modelId="{B512748A-C99F-47B2-8CC2-FB32E80E774B}" srcId="{E5196887-E91B-428E-A4E5-35AA2566CB95}" destId="{CDAEE080-E137-449B-A089-DC0AAB614C2F}" srcOrd="1" destOrd="0" parTransId="{1950B7B3-2D82-4CA1-A397-F369E6A978EA}" sibTransId="{EBC7C453-3765-4432-89DC-0F63F08843E6}"/>
    <dgm:cxn modelId="{14109DC3-2E7E-4BF0-9627-388745380FA8}" type="presOf" srcId="{D308C4A8-2201-4FE0-B795-931A9AF92660}" destId="{591EFC91-4CAA-4313-82F9-750A3FC2368E}" srcOrd="0" destOrd="0" presId="urn:microsoft.com/office/officeart/2005/8/layout/hProcess7"/>
    <dgm:cxn modelId="{40E0FB97-16A2-4731-8C5E-DA4F1917F998}" type="presOf" srcId="{32FF8601-D587-4809-8FC9-D983EDC94342}" destId="{C2D8D848-22D1-4B4E-BE2F-B9276D40C6F9}" srcOrd="0" destOrd="0" presId="urn:microsoft.com/office/officeart/2005/8/layout/hProcess7"/>
    <dgm:cxn modelId="{7578BF2A-07B0-4B93-AC8F-C5A9ABB8F06B}" type="presOf" srcId="{D308C4A8-2201-4FE0-B795-931A9AF92660}" destId="{EB23CBA2-6106-4B7D-9629-BD199FD3339D}" srcOrd="1" destOrd="0" presId="urn:microsoft.com/office/officeart/2005/8/layout/hProcess7"/>
    <dgm:cxn modelId="{7C2ACAB3-22C6-4F56-8E0A-2DC0B006A86F}" type="presOf" srcId="{24D88095-AEAF-4CC6-A3A4-593DF4CD8DC1}" destId="{60247E3F-961E-4A62-BE8B-1F81722579A3}" srcOrd="0" destOrd="2" presId="urn:microsoft.com/office/officeart/2005/8/layout/hProcess7"/>
    <dgm:cxn modelId="{4AD5E8D7-6067-41AF-BC61-561B982603EA}" srcId="{D308C4A8-2201-4FE0-B795-931A9AF92660}" destId="{067ADD71-F890-44BF-B601-F51D34303D32}" srcOrd="1" destOrd="0" parTransId="{DC9953B8-D1EE-42D1-948A-493E1B7F011F}" sibTransId="{0767A82E-61C8-4997-B990-20000CBDDB57}"/>
    <dgm:cxn modelId="{39007942-F300-43EE-8F69-C4201C66CE86}" type="presParOf" srcId="{C78615E7-3AB8-46F9-AEC4-8DB848C70AFF}" destId="{B8CBE340-7EB0-4A2F-88EB-1021DAEECB99}" srcOrd="0" destOrd="0" presId="urn:microsoft.com/office/officeart/2005/8/layout/hProcess7"/>
    <dgm:cxn modelId="{F8A363D2-943F-4045-8F11-9C4DD9DD65F4}" type="presParOf" srcId="{B8CBE340-7EB0-4A2F-88EB-1021DAEECB99}" destId="{4961F8CB-DA94-4F86-8750-56469C0566D0}" srcOrd="0" destOrd="0" presId="urn:microsoft.com/office/officeart/2005/8/layout/hProcess7"/>
    <dgm:cxn modelId="{506AF31B-7F7F-4AE6-A802-BFEE54B5D33D}" type="presParOf" srcId="{B8CBE340-7EB0-4A2F-88EB-1021DAEECB99}" destId="{A58029DB-1B7E-4C3D-8CA4-4C27576F9C6A}" srcOrd="1" destOrd="0" presId="urn:microsoft.com/office/officeart/2005/8/layout/hProcess7"/>
    <dgm:cxn modelId="{03BEDC35-59D4-42EA-871C-84FFA91D43E3}" type="presParOf" srcId="{B8CBE340-7EB0-4A2F-88EB-1021DAEECB99}" destId="{9B35E6D9-DA91-4A28-A472-3BDDD546C3B6}" srcOrd="2" destOrd="0" presId="urn:microsoft.com/office/officeart/2005/8/layout/hProcess7"/>
    <dgm:cxn modelId="{EE689C01-E63F-4893-A027-EFD2646FD7E1}" type="presParOf" srcId="{C78615E7-3AB8-46F9-AEC4-8DB848C70AFF}" destId="{ABD821C4-B57F-41D6-80C6-A8A16E10ED0E}" srcOrd="1" destOrd="0" presId="urn:microsoft.com/office/officeart/2005/8/layout/hProcess7"/>
    <dgm:cxn modelId="{0251BE7E-6EBC-4CA6-90E6-20E482CC0185}" type="presParOf" srcId="{C78615E7-3AB8-46F9-AEC4-8DB848C70AFF}" destId="{F0CBBEB3-D4EC-40C4-A249-03F95D7FCBA7}" srcOrd="2" destOrd="0" presId="urn:microsoft.com/office/officeart/2005/8/layout/hProcess7"/>
    <dgm:cxn modelId="{B0257A8D-3816-491C-98BC-0B987F01E269}" type="presParOf" srcId="{F0CBBEB3-D4EC-40C4-A249-03F95D7FCBA7}" destId="{A3C10DC2-3286-470B-9765-E94315F4199A}" srcOrd="0" destOrd="0" presId="urn:microsoft.com/office/officeart/2005/8/layout/hProcess7"/>
    <dgm:cxn modelId="{EB4298BF-6E0F-46C7-B57D-FD08B8B5460E}" type="presParOf" srcId="{F0CBBEB3-D4EC-40C4-A249-03F95D7FCBA7}" destId="{103576DB-FDBE-4C24-A367-EB87ABAB5DDC}" srcOrd="1" destOrd="0" presId="urn:microsoft.com/office/officeart/2005/8/layout/hProcess7"/>
    <dgm:cxn modelId="{52D5186C-EEDA-484B-B05E-993059C71C54}" type="presParOf" srcId="{F0CBBEB3-D4EC-40C4-A249-03F95D7FCBA7}" destId="{3AE3A5A2-6433-44AA-8794-F5E0B62F0E94}" srcOrd="2" destOrd="0" presId="urn:microsoft.com/office/officeart/2005/8/layout/hProcess7"/>
    <dgm:cxn modelId="{F28CF390-42E8-465F-9769-4DB1481E9FA7}" type="presParOf" srcId="{C78615E7-3AB8-46F9-AEC4-8DB848C70AFF}" destId="{04E86DFC-A074-41B6-8E64-E7F003F87E3C}" srcOrd="3" destOrd="0" presId="urn:microsoft.com/office/officeart/2005/8/layout/hProcess7"/>
    <dgm:cxn modelId="{3DD3D8A7-B722-4A30-97D2-F016E719DA35}" type="presParOf" srcId="{C78615E7-3AB8-46F9-AEC4-8DB848C70AFF}" destId="{D8CC9263-7E1E-4109-ABE3-AD88C2869D71}" srcOrd="4" destOrd="0" presId="urn:microsoft.com/office/officeart/2005/8/layout/hProcess7"/>
    <dgm:cxn modelId="{40E7E9DE-318D-4277-AEB7-8D33B49BBB2C}" type="presParOf" srcId="{D8CC9263-7E1E-4109-ABE3-AD88C2869D71}" destId="{591EFC91-4CAA-4313-82F9-750A3FC2368E}" srcOrd="0" destOrd="0" presId="urn:microsoft.com/office/officeart/2005/8/layout/hProcess7"/>
    <dgm:cxn modelId="{0585AE65-E99B-410A-8351-1530A96C7811}" type="presParOf" srcId="{D8CC9263-7E1E-4109-ABE3-AD88C2869D71}" destId="{EB23CBA2-6106-4B7D-9629-BD199FD3339D}" srcOrd="1" destOrd="0" presId="urn:microsoft.com/office/officeart/2005/8/layout/hProcess7"/>
    <dgm:cxn modelId="{AF01687F-EB0D-452E-BE39-CC5744F2C852}" type="presParOf" srcId="{D8CC9263-7E1E-4109-ABE3-AD88C2869D71}" destId="{BAB37D26-2729-4183-A945-D6F0221A3370}" srcOrd="2" destOrd="0" presId="urn:microsoft.com/office/officeart/2005/8/layout/hProcess7"/>
    <dgm:cxn modelId="{CBA989F9-CC1E-4383-B143-28B29D48BC6C}" type="presParOf" srcId="{C78615E7-3AB8-46F9-AEC4-8DB848C70AFF}" destId="{588A621D-DA92-4E2A-8998-AE399C8D6DA8}" srcOrd="5" destOrd="0" presId="urn:microsoft.com/office/officeart/2005/8/layout/hProcess7"/>
    <dgm:cxn modelId="{09750FBC-A86E-4311-B82C-6F47CFA7DFA3}" type="presParOf" srcId="{C78615E7-3AB8-46F9-AEC4-8DB848C70AFF}" destId="{C7F6E2C0-9012-4377-A8DA-29E28257C721}" srcOrd="6" destOrd="0" presId="urn:microsoft.com/office/officeart/2005/8/layout/hProcess7"/>
    <dgm:cxn modelId="{E46B7D43-9450-469E-9349-975491EAF242}" type="presParOf" srcId="{C7F6E2C0-9012-4377-A8DA-29E28257C721}" destId="{69946104-0AD2-4F0A-B875-2DABC31021B1}" srcOrd="0" destOrd="0" presId="urn:microsoft.com/office/officeart/2005/8/layout/hProcess7"/>
    <dgm:cxn modelId="{AD7FD392-5366-4260-BC78-61AA32909F4F}" type="presParOf" srcId="{C7F6E2C0-9012-4377-A8DA-29E28257C721}" destId="{6AC9DD1B-2531-4872-AC47-2A036CBC9805}" srcOrd="1" destOrd="0" presId="urn:microsoft.com/office/officeart/2005/8/layout/hProcess7"/>
    <dgm:cxn modelId="{D11EBEBC-E3B1-4B97-82F6-7BD8A0CCA6C5}" type="presParOf" srcId="{C7F6E2C0-9012-4377-A8DA-29E28257C721}" destId="{096D4353-5ABA-45D0-A784-B5742FF8F0FC}" srcOrd="2" destOrd="0" presId="urn:microsoft.com/office/officeart/2005/8/layout/hProcess7"/>
    <dgm:cxn modelId="{5F26A775-6D06-4862-B4AD-EA05A8452C09}" type="presParOf" srcId="{C78615E7-3AB8-46F9-AEC4-8DB848C70AFF}" destId="{66770122-F450-4CFA-848D-D270B09B8CFE}" srcOrd="7" destOrd="0" presId="urn:microsoft.com/office/officeart/2005/8/layout/hProcess7"/>
    <dgm:cxn modelId="{0951D309-C903-4516-A376-6DE170E16572}" type="presParOf" srcId="{C78615E7-3AB8-46F9-AEC4-8DB848C70AFF}" destId="{4B8A58FC-44FD-4626-9259-6F9C7FF35EEF}" srcOrd="8" destOrd="0" presId="urn:microsoft.com/office/officeart/2005/8/layout/hProcess7"/>
    <dgm:cxn modelId="{0E11BB10-8526-4D97-905B-EED391E2E5FA}" type="presParOf" srcId="{4B8A58FC-44FD-4626-9259-6F9C7FF35EEF}" destId="{C2D8D848-22D1-4B4E-BE2F-B9276D40C6F9}" srcOrd="0" destOrd="0" presId="urn:microsoft.com/office/officeart/2005/8/layout/hProcess7"/>
    <dgm:cxn modelId="{D33AB998-1E62-4A87-B535-E5D984C4B45C}" type="presParOf" srcId="{4B8A58FC-44FD-4626-9259-6F9C7FF35EEF}" destId="{99C3FA80-988B-4A96-AF44-FA865D89D00D}" srcOrd="1" destOrd="0" presId="urn:microsoft.com/office/officeart/2005/8/layout/hProcess7"/>
    <dgm:cxn modelId="{413A953D-13E2-4BC4-827E-F9A4C8955B7C}" type="presParOf" srcId="{4B8A58FC-44FD-4626-9259-6F9C7FF35EEF}" destId="{60247E3F-961E-4A62-BE8B-1F81722579A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1F8CB-DA94-4F86-8750-56469C0566D0}">
      <dsp:nvSpPr>
        <dsp:cNvPr id="0" name=""/>
        <dsp:cNvSpPr/>
      </dsp:nvSpPr>
      <dsp:spPr>
        <a:xfrm>
          <a:off x="511" y="405710"/>
          <a:ext cx="2201561" cy="310694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Zawgyi-One" panose="020B0604030504040204" pitchFamily="34" charset="0"/>
              <a:cs typeface="Zawgyi-One" panose="020B0604030504040204" pitchFamily="34" charset="0"/>
            </a:rPr>
            <a:t>ကမ္ပိန္းအႀကိဳျပင္ဆင္ျခင္း </a:t>
          </a:r>
        </a:p>
      </dsp:txBody>
      <dsp:txXfrm rot="16200000">
        <a:off x="-1053181" y="1459403"/>
        <a:ext cx="2547698" cy="440312"/>
      </dsp:txXfrm>
    </dsp:sp>
    <dsp:sp modelId="{9B35E6D9-DA91-4A28-A472-3BDDD546C3B6}">
      <dsp:nvSpPr>
        <dsp:cNvPr id="0" name=""/>
        <dsp:cNvSpPr/>
      </dsp:nvSpPr>
      <dsp:spPr>
        <a:xfrm>
          <a:off x="440823" y="405710"/>
          <a:ext cx="1640163" cy="3106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latin typeface="Zawgyi-One" panose="020B0604030504040204" pitchFamily="34" charset="0"/>
              <a:cs typeface="Zawgyi-One" panose="020B0604030504040204" pitchFamily="34" charset="0"/>
            </a:rPr>
            <a:t>ေဖာ္ထုတ္ျခင္း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ျပင္ဆင္ျခင္း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တည္ေဆာက္ျခင္း </a:t>
          </a:r>
        </a:p>
      </dsp:txBody>
      <dsp:txXfrm>
        <a:off x="440823" y="405710"/>
        <a:ext cx="1640163" cy="3106948"/>
      </dsp:txXfrm>
    </dsp:sp>
    <dsp:sp modelId="{591EFC91-4CAA-4313-82F9-750A3FC2368E}">
      <dsp:nvSpPr>
        <dsp:cNvPr id="0" name=""/>
        <dsp:cNvSpPr/>
      </dsp:nvSpPr>
      <dsp:spPr>
        <a:xfrm>
          <a:off x="2279127" y="405710"/>
          <a:ext cx="2201561" cy="3044521"/>
        </a:xfrm>
        <a:prstGeom prst="roundRect">
          <a:avLst>
            <a:gd name="adj" fmla="val 5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Zawgyi-One" panose="020B0604030504040204" pitchFamily="34" charset="0"/>
              <a:cs typeface="Zawgyi-One" panose="020B0604030504040204" pitchFamily="34" charset="0"/>
            </a:rPr>
            <a:t>ကမ္ပိန္းလုပ္ေဆာင္ျခင္း </a:t>
          </a:r>
        </a:p>
      </dsp:txBody>
      <dsp:txXfrm rot="16200000">
        <a:off x="1251029" y="1433808"/>
        <a:ext cx="2496507" cy="440312"/>
      </dsp:txXfrm>
    </dsp:sp>
    <dsp:sp modelId="{103576DB-FDBE-4C24-A367-EB87ABAB5DDC}">
      <dsp:nvSpPr>
        <dsp:cNvPr id="0" name=""/>
        <dsp:cNvSpPr/>
      </dsp:nvSpPr>
      <dsp:spPr>
        <a:xfrm rot="5400000">
          <a:off x="2096024" y="2505223"/>
          <a:ext cx="388222" cy="3302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37D26-2729-4183-A945-D6F0221A3370}">
      <dsp:nvSpPr>
        <dsp:cNvPr id="0" name=""/>
        <dsp:cNvSpPr/>
      </dsp:nvSpPr>
      <dsp:spPr>
        <a:xfrm>
          <a:off x="2719439" y="405710"/>
          <a:ext cx="1640163" cy="30445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Zawgyi-One" panose="020B0604030504040204" pitchFamily="34" charset="0"/>
              <a:cs typeface="Zawgyi-One" panose="020B0604030504040204" pitchFamily="34" charset="0"/>
            </a:rPr>
            <a:t>လုပ္ငန္းလည္ပတ္ </a:t>
          </a:r>
          <a:endParaRPr lang="de-DE" sz="1600" kern="1200" dirty="0">
            <a:latin typeface="Zawgyi-One" panose="020B0604030504040204" pitchFamily="34" charset="0"/>
            <a:cs typeface="Zawgyi-One" panose="020B060403050404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ခ်ိတ္ဆက္ျခင္း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မြမ္းမံျခင္း </a:t>
          </a:r>
        </a:p>
      </dsp:txBody>
      <dsp:txXfrm>
        <a:off x="2719439" y="405710"/>
        <a:ext cx="1640163" cy="3044521"/>
      </dsp:txXfrm>
    </dsp:sp>
    <dsp:sp modelId="{C2D8D848-22D1-4B4E-BE2F-B9276D40C6F9}">
      <dsp:nvSpPr>
        <dsp:cNvPr id="0" name=""/>
        <dsp:cNvSpPr/>
      </dsp:nvSpPr>
      <dsp:spPr>
        <a:xfrm>
          <a:off x="4557743" y="405710"/>
          <a:ext cx="2201561" cy="2994563"/>
        </a:xfrm>
        <a:prstGeom prst="roundRect">
          <a:avLst>
            <a:gd name="adj" fmla="val 5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Zawgyi-One" panose="020B0604030504040204" pitchFamily="34" charset="0"/>
              <a:cs typeface="Zawgyi-One" panose="020B0604030504040204" pitchFamily="34" charset="0"/>
            </a:rPr>
            <a:t>ကမ္းပိန္းေနာက္ဆက္တြဲ</a:t>
          </a:r>
        </a:p>
      </dsp:txBody>
      <dsp:txXfrm rot="16200000">
        <a:off x="3550128" y="1413325"/>
        <a:ext cx="2455542" cy="440312"/>
      </dsp:txXfrm>
    </dsp:sp>
    <dsp:sp modelId="{6AC9DD1B-2531-4872-AC47-2A036CBC9805}">
      <dsp:nvSpPr>
        <dsp:cNvPr id="0" name=""/>
        <dsp:cNvSpPr/>
      </dsp:nvSpPr>
      <dsp:spPr>
        <a:xfrm rot="5400000">
          <a:off x="4374639" y="2505223"/>
          <a:ext cx="388222" cy="3302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47E3F-961E-4A62-BE8B-1F81722579A3}">
      <dsp:nvSpPr>
        <dsp:cNvPr id="0" name=""/>
        <dsp:cNvSpPr/>
      </dsp:nvSpPr>
      <dsp:spPr>
        <a:xfrm>
          <a:off x="4998055" y="405710"/>
          <a:ext cx="1640163" cy="2994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ေက်းဇူးတင္ျခင္း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ျဖည့္ဆည္းျခင္း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Zawgyi-One" panose="020B0604030504040204" pitchFamily="34" charset="0"/>
              <a:cs typeface="Zawgyi-One" panose="020B0604030504040204" pitchFamily="34" charset="0"/>
            </a:rPr>
            <a:t>တိုးတက္ေစျခင္း </a:t>
          </a:r>
        </a:p>
      </dsp:txBody>
      <dsp:txXfrm>
        <a:off x="4998055" y="405710"/>
        <a:ext cx="1640163" cy="299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062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124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0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22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1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018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38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352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3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325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5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A596-1FF0-4B37-B589-296E412BE817}" type="datetimeFigureOut">
              <a:rPr lang="de-AT" smtClean="0"/>
              <a:t>16.01.2021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388F-BCAA-4E68-9706-69508384B08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useeyar.net/about/suseeyar" TargetMode="External"/><Relationship Id="rId3" Type="http://schemas.openxmlformats.org/officeDocument/2006/relationships/hyperlink" Target="https://taejai.com/en/" TargetMode="External"/><Relationship Id="rId7" Type="http://schemas.openxmlformats.org/officeDocument/2006/relationships/hyperlink" Target="http://mmcommunity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nwattana.com/en" TargetMode="External"/><Relationship Id="rId5" Type="http://schemas.openxmlformats.org/officeDocument/2006/relationships/hyperlink" Target="https://www.live-mkt.com/mai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th.socialgiver.com/" TargetMode="External"/><Relationship Id="rId9" Type="http://schemas.openxmlformats.org/officeDocument/2006/relationships/hyperlink" Target="http://fundmyanmar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kahoot.i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0" y="1238250"/>
            <a:ext cx="12192000" cy="150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လူမႈအက်ိဳးျပစြန</a:t>
            </a:r>
            <a:r>
              <a:rPr lang="en-US" b="1" dirty="0" smtClean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b="1" dirty="0" err="1" smtClean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ဦးတီထြင္စီးပြားေရးလုပ္ငန္းမ်ား</a:t>
            </a:r>
            <a:r>
              <a:rPr lang="en-US" b="1" dirty="0" smtClean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အတြက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de-AT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ဆန္းသစ္တီထြင္ေသာ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ေငြေၾကးစီမံခန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ခြဲမ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နည္းဗ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်ဴ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ဟာမ်ား</a:t>
            </a:r>
            <a:endParaRPr lang="de-AT" b="1" dirty="0">
              <a:solidFill>
                <a:srgbClr val="FF0000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0" y="4755865"/>
            <a:ext cx="12192000" cy="154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3200" dirty="0">
                <a:solidFill>
                  <a:srgbClr val="FF0000"/>
                </a:solidFill>
              </a:rPr>
              <a:t>Dr. Michael Murg</a:t>
            </a:r>
            <a:r>
              <a:rPr lang="de-AT" sz="1600" dirty="0">
                <a:solidFill>
                  <a:srgbClr val="FF0000"/>
                </a:solidFill>
              </a:rPr>
              <a:t/>
            </a:r>
            <a:br>
              <a:rPr lang="de-AT" sz="1600" dirty="0">
                <a:solidFill>
                  <a:srgbClr val="FF0000"/>
                </a:solidFill>
              </a:rPr>
            </a:br>
            <a:r>
              <a:rPr lang="de-AT" sz="1600" dirty="0">
                <a:solidFill>
                  <a:srgbClr val="FF0000"/>
                </a:solidFill>
              </a:rPr>
              <a:t>Chair, Institute of Banking and Insurance Industry, FH JOANNEUM</a:t>
            </a:r>
          </a:p>
          <a:p>
            <a:pPr marL="0" indent="0" algn="ctr">
              <a:buNone/>
            </a:pPr>
            <a:r>
              <a:rPr lang="de-AT" sz="1600" dirty="0">
                <a:solidFill>
                  <a:srgbClr val="FF0000"/>
                </a:solidFill>
              </a:rPr>
              <a:t>Michael Meallem, Waruth Kaosol</a:t>
            </a:r>
          </a:p>
          <a:p>
            <a:pPr marL="0" indent="0" algn="ctr">
              <a:buNone/>
            </a:pPr>
            <a:r>
              <a:rPr lang="de-AT" sz="1600" dirty="0">
                <a:solidFill>
                  <a:srgbClr val="FF0000"/>
                </a:solidFill>
              </a:rPr>
              <a:t>Center for Social Impact, Payap University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0" y="3782044"/>
            <a:ext cx="12192000" cy="403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Font typeface="Arial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Clr>
                <a:srgbClr val="F7A60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buClr>
                <a:srgbClr val="F7A6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buClr>
                <a:srgbClr val="F7A6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buClr>
                <a:srgbClr val="F7A6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STEP</a:t>
            </a:r>
            <a:r>
              <a:rPr lang="de-AT" baseline="30000" dirty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UP </a:t>
            </a:r>
            <a:r>
              <a:rPr lang="de-AT" dirty="0" smtClean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စီမံကိန္းမွဒု</a:t>
            </a:r>
            <a:r>
              <a:rPr lang="de-AT" dirty="0" smtClean="0">
                <a:solidFill>
                  <a:srgbClr val="FF00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တိယအႀကိမ္ေျမာက္ သင္တန္းပို႔ခ်ျခင္း</a:t>
            </a:r>
            <a:endParaRPr lang="de-AT" sz="1200" dirty="0">
              <a:solidFill>
                <a:srgbClr val="FF0000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17F473-B787-4709-98E4-B884A8B84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6" r="1316"/>
          <a:stretch/>
        </p:blipFill>
        <p:spPr>
          <a:xfrm>
            <a:off x="328172" y="1301644"/>
            <a:ext cx="8366071" cy="4254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5F4CF4-2BC0-459E-A8FD-526CE0784A83}"/>
              </a:ext>
            </a:extLst>
          </p:cNvPr>
          <p:cNvSpPr txBox="1"/>
          <p:nvPr/>
        </p:nvSpPr>
        <p:spPr>
          <a:xfrm>
            <a:off x="3278820" y="62472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https://youtu.be/v3cAch5YJKU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E6DA7F-09EE-4E8A-9294-96CD2B37B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350" y="1206187"/>
            <a:ext cx="2780331" cy="52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8307" y="1059625"/>
            <a:ext cx="8602280" cy="112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EXAMPLES:</a:t>
            </a:r>
            <a:r>
              <a:rPr lang="de-DE" dirty="0"/>
              <a:t/>
            </a:r>
            <a:br>
              <a:rPr lang="de-DE" dirty="0"/>
            </a:br>
            <a:r>
              <a:rPr lang="de-DE" sz="3200" b="1" dirty="0">
                <a:solidFill>
                  <a:srgbClr val="3FA4B6"/>
                </a:solidFill>
              </a:rPr>
              <a:t>LENDING BASED CROWDFUNDING</a:t>
            </a:r>
            <a:endParaRPr lang="de-AT" b="1" dirty="0">
              <a:solidFill>
                <a:srgbClr val="3FA4B6"/>
              </a:solidFill>
            </a:endParaRPr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2900" y="2087413"/>
            <a:ext cx="8346200" cy="46033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8307" y="1059625"/>
            <a:ext cx="8602280" cy="112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EXAMPLES:</a:t>
            </a:r>
            <a:r>
              <a:rPr lang="de-DE" dirty="0"/>
              <a:t/>
            </a:r>
            <a:br>
              <a:rPr lang="de-DE" dirty="0"/>
            </a:br>
            <a:r>
              <a:rPr lang="de-DE" sz="3200" b="1" dirty="0">
                <a:solidFill>
                  <a:srgbClr val="3FA4B6"/>
                </a:solidFill>
              </a:rPr>
              <a:t>EQUITY BASED CROWDFUNDING</a:t>
            </a:r>
            <a:endParaRPr lang="de-AT" b="1" dirty="0">
              <a:solidFill>
                <a:srgbClr val="3FA4B6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3950"/>
          <a:stretch/>
        </p:blipFill>
        <p:spPr>
          <a:xfrm>
            <a:off x="1361592" y="2184163"/>
            <a:ext cx="9468816" cy="41539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91B88E-8B8B-4EFF-BD9E-D6653F970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55" y="751924"/>
            <a:ext cx="6750893" cy="5665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7F4436-9ED1-499E-92D4-44B2E5818FA9}"/>
              </a:ext>
            </a:extLst>
          </p:cNvPr>
          <p:cNvSpPr txBox="1"/>
          <p:nvPr/>
        </p:nvSpPr>
        <p:spPr>
          <a:xfrm>
            <a:off x="4637103" y="6232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https://vimeo.com/453968283</a:t>
            </a:r>
          </a:p>
        </p:txBody>
      </p:sp>
    </p:spTree>
    <p:extLst>
      <p:ext uri="{BB962C8B-B14F-4D97-AF65-F5344CB8AC3E}">
        <p14:creationId xmlns:p14="http://schemas.microsoft.com/office/powerpoint/2010/main" val="292914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-19839" y="1346310"/>
            <a:ext cx="12191999" cy="8572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ေငြေၾကးေစ်းကြက္မ်ားႏွင့္ </a:t>
            </a:r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en-US" sz="32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ကို</a:t>
            </a:r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ႏႈ</a:t>
            </a:r>
            <a:r>
              <a:rPr lang="en-US" sz="32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ိင္းယွဥ</a:t>
            </a:r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32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de-AT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7" name="Inhaltsplatzhalter 7"/>
          <p:cNvSpPr>
            <a:spLocks noGrp="1"/>
          </p:cNvSpPr>
          <p:nvPr>
            <p:ph sz="half" idx="4294967295"/>
          </p:nvPr>
        </p:nvSpPr>
        <p:spPr>
          <a:xfrm>
            <a:off x="1849732" y="2611287"/>
            <a:ext cx="3868340" cy="385779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60000"/>
              </a:lnSpc>
              <a:buNone/>
            </a:pPr>
            <a:r>
              <a:rPr lang="de-DE" sz="32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ေငြေၾကးေစ်းကြက္မ်ား</a:t>
            </a:r>
            <a:endParaRPr lang="de-DE" sz="9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r">
              <a:lnSpc>
                <a:spcPct val="160000"/>
              </a:lnSpc>
              <a:buNone/>
            </a:pPr>
            <a:endParaRPr lang="de-DE" sz="20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de-DE" sz="23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အေၾကြး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de-DE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ေစ်းကြက္က ခရက္ဒစ္ႏႈန္းကို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သံုးသပ္အကဲျဖတ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္ၿ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ပီး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အတိုးနႈန္းကို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သတ္မွတ္သည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္။ (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အေၾကြးအတြက္အတိုး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ႏႈ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န္း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</a:p>
          <a:p>
            <a:pPr marL="0" indent="0" algn="r">
              <a:lnSpc>
                <a:spcPct val="160000"/>
              </a:lnSpc>
              <a:buNone/>
            </a:pPr>
            <a:endParaRPr lang="de-DE" sz="20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my-MM" sz="2000" b="1" dirty="0">
                <a:latin typeface="Zawgyi-One" panose="020B0604030504040204" pitchFamily="34" charset="0"/>
                <a:cs typeface="Zawgyi-One" panose="020B0604030504040204" pitchFamily="34" charset="0"/>
              </a:rPr>
              <a:t>ရွယ္ယာပိုင္ဆိုင္မႈခြဲေဝျခင</a:t>
            </a:r>
            <a:r>
              <a:rPr lang="my-MM" sz="20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r>
              <a:rPr lang="en-US" sz="20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de-DE" sz="20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(equity)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de-DE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ေစ်းကြက္က 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firm ၏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တန္ဖိုးကို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သံုးသပ္အကဲျဖတ္သည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  <a:endParaRPr lang="de-AT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Inhaltsplatzhalter 9"/>
          <p:cNvSpPr>
            <a:spLocks noGrp="1"/>
          </p:cNvSpPr>
          <p:nvPr>
            <p:ph sz="quarter" idx="4294967295"/>
          </p:nvPr>
        </p:nvSpPr>
        <p:spPr>
          <a:xfrm>
            <a:off x="6356977" y="2585529"/>
            <a:ext cx="3887391" cy="3857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CROWDFUNDING</a:t>
            </a:r>
            <a:endParaRPr lang="de-DE" sz="18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4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အေၾကြး</a:t>
            </a:r>
            <a:r>
              <a:rPr lang="de-DE" sz="1400" dirty="0"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de-DE" sz="14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ကုမၸဏီမန္ေနဂ်ာက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၄င္းကမ္းလွမ္းႏုိင္ေသာ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အတိုး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ႏႈ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န္းကို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သတ္မွတ္သည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my-MM" sz="1400" b="1" dirty="0">
                <a:latin typeface="Zawgyi-One" panose="020B0604030504040204" pitchFamily="34" charset="0"/>
                <a:cs typeface="Zawgyi-One" panose="020B0604030504040204" pitchFamily="34" charset="0"/>
              </a:rPr>
              <a:t>ရွယ္ယာပိုင္ဆိုင္မႈခြဲေဝျခင</a:t>
            </a:r>
            <a:r>
              <a:rPr lang="my-MM" sz="1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r>
              <a:rPr lang="en-US" sz="1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de-DE" sz="1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</a:t>
            </a:r>
            <a:r>
              <a:rPr lang="en-US" sz="1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equity)</a:t>
            </a:r>
            <a:r>
              <a:rPr lang="de-DE" sz="1400" dirty="0"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de-DE" sz="14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en-US" sz="1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ကုမၸဏီမန္ေနဂ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်ာက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၄င္းေရာင္းခ်ႏ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ုိင္ေသာ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ရွယ္ယာ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၏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ေစ်း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ႏႈ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န္းကို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သတ္မွတ္သည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္။ </a:t>
            </a:r>
            <a:endParaRPr lang="de-AT" sz="1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6076161" y="2407740"/>
            <a:ext cx="0" cy="40742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360" y="2402541"/>
            <a:ext cx="10835758" cy="384387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2200" dirty="0">
                <a:latin typeface="Zawgyi-One" panose="020B0604030504040204" pitchFamily="34" charset="0"/>
                <a:cs typeface="Zawgyi-One" panose="020B0604030504040204" pitchFamily="34" charset="0"/>
              </a:rPr>
              <a:t>တြင္ ရင္းႏွီးျမဳပ္ႏွံသူမ်ားသည္ ေငြေၾကးအျမတ္အစြန္းထက္ ထုတ္ကုန္ပစၥည္းစြဲ၊ ေဒသစြဲ၊ ကုမၸဏီစြဲ စသည့္ စိတ္ပိုင္းဆိုင္ရာဆက္ႏြယ္မႈကို ပိုမိုအေလးထားေသာေၾကာင့္ ၄င္းတို႔အား စိတ္ဓာတ္ပိုင္းဆိုင္ရာ ဆြဲေဆာင္မႈေပးရန္ ပိုမိုအေရးႀကီးပါသည္</a:t>
            </a:r>
            <a:r>
              <a:rPr lang="my-MM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en-US" sz="22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အုပ္စုလိုက</a:t>
            </a:r>
            <a:r>
              <a:rPr lang="en-US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2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ဖစ</a:t>
            </a:r>
            <a:r>
              <a:rPr lang="en-US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2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US" sz="22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my-MM" sz="2200" dirty="0">
                <a:latin typeface="Zawgyi-One" panose="020B0604030504040204" pitchFamily="34" charset="0"/>
                <a:cs typeface="Zawgyi-One" panose="020B0604030504040204" pitchFamily="34" charset="0"/>
              </a:rPr>
              <a:t>ိန္းဂဏန္းဆိုင္ရာ အျမင္မရွိျခင္း </a:t>
            </a:r>
            <a:endParaRPr lang="en-US" sz="22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</a:t>
            </a:r>
            <a:r>
              <a:rPr lang="my-MM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ပမ</a:t>
            </a:r>
            <a:r>
              <a:rPr lang="my-MM" sz="2200" dirty="0">
                <a:latin typeface="Zawgyi-One" panose="020B0604030504040204" pitchFamily="34" charset="0"/>
                <a:cs typeface="Zawgyi-One" panose="020B0604030504040204" pitchFamily="34" charset="0"/>
              </a:rPr>
              <a:t>ာဏ</a:t>
            </a:r>
            <a:r>
              <a:rPr lang="en-US" sz="2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နည္းပါးေသာေၾကာင</a:t>
            </a:r>
            <a:r>
              <a:rPr lang="en-US" sz="2200" dirty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my-MM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ဆ</a:t>
            </a:r>
            <a:r>
              <a:rPr lang="my-MM" sz="2200" dirty="0">
                <a:latin typeface="Zawgyi-One" panose="020B0604030504040204" pitchFamily="34" charset="0"/>
                <a:cs typeface="Zawgyi-One" panose="020B0604030504040204" pitchFamily="34" charset="0"/>
              </a:rPr>
              <a:t>ံုးရႈံးႏိုင္ေခ်ႏွင့္ ျပန္ရႏိုင္ေခ</a:t>
            </a:r>
            <a:r>
              <a:rPr lang="my-MM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်</a:t>
            </a:r>
            <a:r>
              <a:rPr lang="en-US" sz="2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မ်ားကို</a:t>
            </a:r>
            <a:r>
              <a:rPr lang="en-US" sz="2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တြက္ခ်က္မႈမရွိျခင္း</a:t>
            </a:r>
            <a:endParaRPr lang="en-US" sz="22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8814" y="1421086"/>
            <a:ext cx="12191999" cy="857250"/>
          </a:xfrm>
        </p:spPr>
        <p:txBody>
          <a:bodyPr>
            <a:normAutofit/>
          </a:bodyPr>
          <a:lstStyle/>
          <a:p>
            <a:pPr algn="ctr"/>
            <a:r>
              <a:rPr lang="de-AT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ကအဘယ္ေၾကာင့္ အလုပ္ျဖစ္သနည္း။</a:t>
            </a:r>
            <a:endParaRPr lang="de-AT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63" y="1160206"/>
            <a:ext cx="7618275" cy="52758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2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9" y="925705"/>
            <a:ext cx="7596609" cy="584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892" y="956474"/>
            <a:ext cx="2271886" cy="57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715" y="911162"/>
            <a:ext cx="2277283" cy="58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678" y="1157243"/>
            <a:ext cx="8314644" cy="495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678" y="1435770"/>
            <a:ext cx="8314644" cy="495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736" y="513671"/>
            <a:ext cx="2563682" cy="624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6206" y="647178"/>
            <a:ext cx="2884143" cy="59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154" y="1179991"/>
            <a:ext cx="9367693" cy="55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5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335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Zawgyi-One" panose="020B0604030504040204" pitchFamily="34" charset="0"/>
                <a:cs typeface="Zawgyi-One" panose="020B0604030504040204" pitchFamily="34" charset="0"/>
              </a:rPr>
              <a:t>SE </a:t>
            </a:r>
            <a:r>
              <a:rPr lang="en-GB" sz="36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ေငြေၾကးေထာက္ပံ့မ</a:t>
            </a:r>
            <a:r>
              <a:rPr lang="en-GB" sz="36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ႈႏွင့္</a:t>
            </a:r>
            <a:r>
              <a:rPr lang="en-GB" sz="36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ဆုိင္သည</a:t>
            </a:r>
            <a:r>
              <a:rPr lang="en-GB" sz="36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ျ</a:t>
            </a:r>
            <a:r>
              <a:rPr lang="en-GB" sz="36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ပႆနာမ်ား</a:t>
            </a:r>
            <a:endParaRPr lang="en-GB" sz="36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F838142-F344-42A8-81F8-CAE9007DF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SE </a:t>
            </a:r>
            <a:r>
              <a:rPr lang="en-US" sz="2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မ်ားအတြက</a:t>
            </a:r>
            <a:r>
              <a:rPr lang="en-US" sz="2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ေငြေၾကးေထာက္ပံ့မႈသည</a:t>
            </a:r>
            <a:r>
              <a:rPr lang="en-US" sz="2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-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အလွမ္းမီရန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ခက္ခဲသည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(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သုိ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႔)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အကန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အသတ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္ႏွင့္ျ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ဖစ္သည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ေလ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ွ်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ာက္ထားရန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္ႏွင့္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စီမံခန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ခြဲရန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ရင္းျမစ္မ်ားစြာသံုးရသည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အမ်ားအားျဖင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စည္းကမ္းခ်က္မ်ားပါရွိၿပီး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ထိုစည္းကမ္းခ်က္မ်ားသည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တည္ေထာင္သူလုပ္ငန္းရွင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္၏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ေမ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ွ်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ာ္မွန္းခ်က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္၊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အေတြးအေခၚခံယူခ်က္တို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႔ႏွင့္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အျမဲတေစကိုက္ညီခ်င္မ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 </a:t>
            </a:r>
            <a:r>
              <a:rPr lang="en-US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ကိုက္ညီေပမည</a:t>
            </a:r>
            <a:r>
              <a:rPr lang="en-US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္။ </a:t>
            </a:r>
          </a:p>
          <a:p>
            <a:pPr lvl="1">
              <a:lnSpc>
                <a:spcPct val="150000"/>
              </a:lnSpc>
            </a:pP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အမ်ားအားျဖင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SE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မ်ားသည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အက်ိဳးသက္ေရာက္မႈကိုၾကည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သည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ရင္း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ႏွ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ီးျမဳပ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္ႏွ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ံသူမ်ားက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လိုအပ္ခ်က္အျဖစ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သတ္မွတ္ထားေသာ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အက်ိဳးသက္ေရာက္မ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ႈ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တုိင္းတာခ်က္မ်ား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မရွိျခင္း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ေထာက္ပံ့ေၾကးအား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ေလ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ွ်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ာက္ထားရန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စီးပြားေရးဗဟုသုတ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မရွိျခင္းတို႔ေၾကာင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မျပည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မစံုျဖစ္ရသည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</a:p>
          <a:p>
            <a:pPr lvl="1">
              <a:lnSpc>
                <a:spcPct val="150000"/>
              </a:lnSpc>
            </a:pP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ေထာက္ပံ့ေငြရွာေဖ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ြျ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(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အလ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ွဴ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ခံျခင္း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) ႏွင့္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အစုေပၚအျမတ္ကိစၥမ်ား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ႏွင့္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ပတ္သက္လ</a:t>
            </a:r>
            <a:r>
              <a:rPr lang="en-GB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ွ်င္ </a:t>
            </a:r>
            <a:r>
              <a:rPr lang="en-GB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ဥပေဒေၾကာင္းအရျပႆနာမ်ားရွိျခင္း</a:t>
            </a:r>
            <a:endParaRPr lang="en-GB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624867" y="2386940"/>
            <a:ext cx="10902585" cy="448606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တစ္ဆင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့္ႏွ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ိမ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ၾကြးၿမ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ီ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(subordinated debt)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ဆ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ိုသည္မွာ ေဒဝါလီခံခဲ့ရသည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္ရ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ွိေသာ္ အျခားေၾကြးၿမီမ်ားကို ဦးစ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ြာျ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ပန္ေပးဆပ္ရမည္ဟု ဆိုလိုသည္။ </a:t>
            </a:r>
            <a:endParaRPr lang="en-US" sz="16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အက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်ိဳးအျမတ္ခြဲေဝမႈ ပံုစံေၾကာင့္ </a:t>
            </a:r>
            <a:r>
              <a:rPr lang="en-US" sz="1600" dirty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ရင္းႏွီးျမဳပ္ႏွံသူမ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်ား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ပိုမိုႏွစ္သက္ေလ့ရွိသည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1600" dirty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en-US" sz="16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ုမၸဏီပိုင္ရွင္မ်ား ရရွိႏိုင္သည့္ အက်ိဳးအျမတ္မ်ား </a:t>
            </a:r>
            <a:endParaRPr lang="en-US" sz="16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တစ္ဆင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့္ႏွ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ိမ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ၾကြးၿမီမ်ားကို ရွယ္ယာခြဲေ၀မႈမ်ားေအာက္တြင္ ခ်ိတ္ဆက္ထားေသာေၾကာင့္ ေခ်းေ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ငြ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(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သို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႔)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အေၾကြးရယူရန္ ပိုမိုလြယ္ကူျခင္း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လုပ္ငန္းအေပၚ ထိန္းခ်ဳပ္ႏိုင္ခြင့္ မဆံုးရႈံးျခင္း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ရင္းႏွီးျမဳပ္ႏွံသူမ်ားႏွင့္ အက်ိဳးအျမတ္ခြဲေ၀မႈသည္ အခ်ိန္အကန္႔အသတ္ရွိျခင္း </a:t>
            </a:r>
            <a:r>
              <a:rPr lang="en-US" sz="1400" dirty="0">
                <a:latin typeface="Zawgyi-One" panose="020B0604030504040204" pitchFamily="34" charset="0"/>
                <a:cs typeface="Zawgyi-One" panose="020B0604030504040204" pitchFamily="34" charset="0"/>
              </a:rPr>
              <a:t>vs. 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Equity 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ွယ္ယာခြဲေ၀မႈရင္းႏွီးျမဳပ္ႏွံသူမ်ားႏွင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မူ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အခ်ိန္အကန္႔အသတ္မရွိျခင္း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ရင္းႏွီးျမဳပ္ႏွံသူမ်ားအတြက္ အတိုးႏႈန္းသက္သာစြာ စီစဥ္ေပးႏိုင္ျခင္း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အတိုးႏႈန္းေပးရန္ ယခင္ႏွစ္မွ အျမတ္အား လိုအပ္ျခင္း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5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9839" y="772633"/>
            <a:ext cx="12191999" cy="14893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de-DE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ပံုစံေနာက္တစ္မ်ိဳး</a:t>
            </a:r>
            <a:endParaRPr lang="en-US" sz="2400" b="1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my-MM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အက</a:t>
            </a:r>
            <a:r>
              <a:rPr lang="my-MM" sz="24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်ိဳးအျမတ္ထပ္မံခြဲေ၀-မေ၀ ေရြးခ်ယ</a:t>
            </a:r>
            <a:r>
              <a:rPr lang="my-MM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US" sz="2400" b="1" dirty="0" err="1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ိုင</a:t>
            </a:r>
            <a:r>
              <a:rPr lang="en-US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သည့္</a:t>
            </a:r>
            <a:r>
              <a:rPr lang="en-US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တစ</a:t>
            </a:r>
            <a:r>
              <a:rPr lang="my-MM" sz="24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္ဆင</a:t>
            </a:r>
            <a:r>
              <a:rPr lang="my-MM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ႏွ</a:t>
            </a:r>
            <a:r>
              <a:rPr lang="en-US" sz="2400" b="1" dirty="0" err="1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ိမ</a:t>
            </a:r>
            <a:r>
              <a:rPr lang="en-US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my-MM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sz="24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ၾကြးၿမီ (</a:t>
            </a:r>
            <a:r>
              <a:rPr lang="de-DE" sz="24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Subordinated </a:t>
            </a:r>
            <a:r>
              <a:rPr lang="de-DE" sz="24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Debt)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A815F2C-4E80-4019-8E59-FAD3F7F847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1A1A6E-4DA2-4AFE-B9C1-7AE77A7E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36" y="794083"/>
            <a:ext cx="6144713" cy="447310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A36330E5-7D79-4C47-8DEA-139672A72499}"/>
              </a:ext>
            </a:extLst>
          </p:cNvPr>
          <p:cNvSpPr/>
          <p:nvPr/>
        </p:nvSpPr>
        <p:spPr>
          <a:xfrm>
            <a:off x="7908585" y="1161728"/>
            <a:ext cx="958047" cy="3737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C401B3-BB3B-4F59-9746-FFBC00C44531}"/>
              </a:ext>
            </a:extLst>
          </p:cNvPr>
          <p:cNvSpPr txBox="1"/>
          <p:nvPr/>
        </p:nvSpPr>
        <p:spPr>
          <a:xfrm>
            <a:off x="7666776" y="545432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စြန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စားမႈအနိမ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ဆံုး</a:t>
            </a:r>
            <a:endParaRPr lang="th-TH" sz="16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3FFB13-5866-451F-B4A7-052BBB8C6E72}"/>
              </a:ext>
            </a:extLst>
          </p:cNvPr>
          <p:cNvSpPr txBox="1"/>
          <p:nvPr/>
        </p:nvSpPr>
        <p:spPr>
          <a:xfrm>
            <a:off x="7666776" y="5146503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စြန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စားမႈအျမင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ဆံုး</a:t>
            </a:r>
            <a:endParaRPr lang="th-TH" sz="16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20590E-D31F-4CFF-9929-C8CB897562E7}"/>
              </a:ext>
            </a:extLst>
          </p:cNvPr>
          <p:cNvSpPr txBox="1"/>
          <p:nvPr/>
        </p:nvSpPr>
        <p:spPr>
          <a:xfrm rot="16200000">
            <a:off x="5247630" y="2705918"/>
            <a:ext cx="4515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စာရင္းရွင္းဖ်က္သိမ္းရသည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အခ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ါ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ဦးစားေပးရသည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ေငြေပးေခ်မ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endParaRPr lang="th-TH" sz="1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2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423420" y="2554012"/>
            <a:ext cx="11368544" cy="3949488"/>
          </a:xfrm>
          <a:prstGeom prst="rect">
            <a:avLst/>
          </a:prstGeom>
        </p:spPr>
        <p:txBody>
          <a:bodyPr numCol="2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ကမ္ပိန္း (</a:t>
            </a:r>
            <a: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CAMPAIGN</a:t>
            </a: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  <a:b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ကူညီေထာက္ပံ့ႏိုင္ေျခရွိသူမ်ားအား ခ်ိတ္ဆက္ႏိုင္ရန္ စီမံကိန္း လုပ္ေဆာင္ခ်က္မ်ား အားလံုးကို ဆိုလိုသည္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အခ်ိန္ (</a:t>
            </a: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TIME)</a:t>
            </a:r>
            <a: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ရည္မွန္ထားေသာ ရန္ပံုေငြပမာဏ ျပည့္မီရန္ (တခါတရံ) သတ္မွတ္ထားေသာ အခ်ိန္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ပန္းတိုင္ (</a:t>
            </a:r>
            <a: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GOAL</a:t>
            </a: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  <a:b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စီမံကိန္းေဖာ္ေဆာင္သူပိုင္ရွင္မွ သတ္မွတ္ထားေသာ ေငြေၾကးစုစုေပါင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endParaRPr lang="en-US" sz="14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အဆင့္သတ္မွတ္ခ်က္ (</a:t>
            </a: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THRESHOLD)</a:t>
            </a:r>
            <a: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en-US" sz="20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သတ္မွတ္ထားေသာ အနည္းဆံုး ရန္ပံုေငြ ပမာဏ 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တင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ပရန္လိုအပ္ပါက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  <a:endParaRPr lang="my-MM" sz="14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အမ</a:t>
            </a: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်ားဆံုး ပမာဏ (</a:t>
            </a:r>
            <a: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MAXIMUM</a:t>
            </a: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  <a:b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သတ္မွတ္ထားေသာ အမ်ားဆံုး ရန္ပံုေငြ ပမာဏ (တင္ျပ</a:t>
            </a:r>
            <a:r>
              <a:rPr lang="en-US" sz="1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ရန္လိုအပ</a:t>
            </a:r>
            <a:r>
              <a:rPr lang="en-US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my-MM" sz="1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ပါက)</a:t>
            </a:r>
            <a:endParaRPr lang="en-US" sz="1400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ဆုခ်ီးျမွင့္ျခင္း (</a:t>
            </a: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REWARDS)</a:t>
            </a:r>
            <a: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my-MM" sz="1400" dirty="0">
                <a:latin typeface="Zawgyi-One" panose="020B0604030504040204" pitchFamily="34" charset="0"/>
                <a:cs typeface="Zawgyi-One" panose="020B0604030504040204" pitchFamily="34" charset="0"/>
              </a:rPr>
              <a:t>ဆုခ်ီးျမွင့္မႈအေျချပဳ အရင္းအႏွီးပူးေပါင္းမတည္သည့္ စနစ္တြင္ ကူညီေထာက္ပံ့သူမ်ားအား ရုပ္ဝတၳဳ ပစၥည္းသို႔မဟုတ္ အျခားတခုခုအား ခ်ီးျမွင့္ျခင္း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ဆ</a:t>
            </a:r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ိုင္ရာ အသံုးအႏႈန္းမ်ား </a:t>
            </a:r>
          </a:p>
          <a:p>
            <a:pPr algn="ctr"/>
            <a:endParaRPr lang="my-MM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/>
            <a:r>
              <a:rPr lang="my-MM" sz="35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ကမ္ပိန္းအသံုးအႏႈန္းမ</a:t>
            </a:r>
            <a:r>
              <a:rPr lang="my-MM" sz="35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်ား</a:t>
            </a:r>
            <a:endParaRPr lang="en-US" sz="3500" b="1" dirty="0" smtClean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/>
            <a:endParaRPr lang="de-AT" sz="35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79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Grafik 11">
            <a:extLst>
              <a:ext uri="{FF2B5EF4-FFF2-40B4-BE49-F238E27FC236}">
                <a16:creationId xmlns:a16="http://schemas.microsoft.com/office/drawing/2014/main" xmlns="" id="{E4A2D410-C09D-4D9C-B9A0-A4966F24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8" t="24265" r="19627" b="2217"/>
          <a:stretch/>
        </p:blipFill>
        <p:spPr>
          <a:xfrm>
            <a:off x="399327" y="2708475"/>
            <a:ext cx="5475749" cy="391224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ယႏၱယား </a:t>
            </a:r>
            <a:endParaRPr lang="de-DE" sz="40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6158" y="3758396"/>
            <a:ext cx="5510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ေယဘုယ်အားျဖင့္ အရင္းအႏွီးမတည္ရာတြင္ ကူညီေထာက္ပံ့သူမ်ားမွ စီမံကိန္းအတြက္ ကုန္က်စရိတ္မ်ား ေပးေခ်သည့္ ပလက္ေဖာင္းမ်ား (ရန္ပံုေငြမတည္ေပးသည့္ ေနရာမ်ား) မွ လုပ္ေဆာင္ေလ့ရွိသည္။ </a:t>
            </a:r>
            <a:endParaRPr lang="en-US" sz="2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2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FECCB58-72C3-40FE-A0B8-98891D047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32" y="1921072"/>
            <a:ext cx="6618736" cy="3713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93D48D-8ADF-4081-9FC0-6BBABC2F8034}"/>
              </a:ext>
            </a:extLst>
          </p:cNvPr>
          <p:cNvSpPr txBox="1"/>
          <p:nvPr/>
        </p:nvSpPr>
        <p:spPr>
          <a:xfrm>
            <a:off x="4174836" y="517236"/>
            <a:ext cx="370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15 Minutes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67739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အုပ္စုလုိက္ လုပ္ေဆာင္ခ်က္ </a:t>
            </a:r>
            <a:endParaRPr lang="de-AT" sz="35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="" xmlns:a16="http://schemas.microsoft.com/office/drawing/2014/main" id="{C99FF17C-F36B-4EFE-948F-A987073CF0F8}"/>
              </a:ext>
            </a:extLst>
          </p:cNvPr>
          <p:cNvSpPr txBox="1">
            <a:spLocks/>
          </p:cNvSpPr>
          <p:nvPr/>
        </p:nvSpPr>
        <p:spPr>
          <a:xfrm>
            <a:off x="-19839" y="2208728"/>
            <a:ext cx="12168571" cy="429092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၁။ 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အရင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္းအနွီးမတည္သည့္ ပလက္ေဖာင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္း 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(crowdfunding platforms)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်ားက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ို 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တတ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ုိင္သမ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ွ် 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စာရင္း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ပဳစုပ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my-MM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မည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္သည့္ ပလက္ေဖာင္းမ်ားသည္ 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လူမႈအက်ိဳးသက္ေရာက္မႈရ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ွိ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မည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ီမံကိန္းမ်ား/ 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	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ူမႈစီပြားလုပ္ငန္းမ်ားအား 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အေလးေပးလုပ္ေဆာင္ၾကသနည္း။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၂။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အရင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္းအႏွီးပူးေပါင္းမတည္ရန္ 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(crowdfunding)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တာင္းခံေနေသာ 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လူမႈအက်ိဳးသက္ေရာက္မ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ႈ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အတြက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လုပ္ေဆာင္ေနေသာ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ီမံကိန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္း/ 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လူမႈစီပြားလုပ္ငန</a:t>
            </a:r>
            <a:r>
              <a:rPr lang="my-MM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r>
              <a:rPr lang="en-US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အနည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္းဆ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ံုးႏွ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စ္ခုက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ို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ဖာ္ထုတ္ပါ။ 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	</a:t>
            </a:r>
          </a:p>
          <a:p>
            <a:pPr lvl="1">
              <a:lnSpc>
                <a:spcPct val="150000"/>
              </a:lnSpc>
            </a:pP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အဘယ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္ေၾကာင့္ ထိုစီမံကိန္းမ်ား/စီးပြားေရးလုပ္ငန္းမ်ားက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ို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ူညီေထာက္ပံ့သင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့-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မသင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ဆြးေႏြးပါ။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၃။ 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၏ </a:t>
            </a:r>
            <a:r>
              <a:rPr lang="my-MM" b="1" dirty="0">
                <a:latin typeface="Zawgyi-One" panose="020B0604030504040204" pitchFamily="34" charset="0"/>
                <a:cs typeface="Zawgyi-One" panose="020B0604030504040204" pitchFamily="34" charset="0"/>
              </a:rPr>
              <a:t>အက်ိဳး၊ အျပစ္မ်ား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ကို ေဆြးေႏြးပါ။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5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C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ECE992E2-FDB5-49D8-9160-CFC1B4144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405048"/>
            <a:ext cx="5462546" cy="4091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318E1F-87E4-4705-80CD-581E742E1B63}"/>
              </a:ext>
            </a:extLst>
          </p:cNvPr>
          <p:cNvSpPr txBox="1"/>
          <p:nvPr/>
        </p:nvSpPr>
        <p:spPr>
          <a:xfrm>
            <a:off x="4027055" y="443345"/>
            <a:ext cx="38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Presentations – 5 minutes/team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4444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CROWDFUNDING</a:t>
            </a:r>
          </a:p>
          <a:p>
            <a:pPr algn="ctr"/>
            <a:r>
              <a:rPr lang="de-DE" sz="3500" b="1" dirty="0">
                <a:solidFill>
                  <a:srgbClr val="3FA4B6"/>
                </a:solidFill>
                <a:latin typeface="+mn-lt"/>
              </a:rPr>
              <a:t>PLATFORMS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82625"/>
              </p:ext>
            </p:extLst>
          </p:nvPr>
        </p:nvGraphicFramePr>
        <p:xfrm>
          <a:off x="945681" y="2575365"/>
          <a:ext cx="10260957" cy="39238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20319">
                  <a:extLst>
                    <a:ext uri="{9D8B030D-6E8A-4147-A177-3AD203B41FA5}">
                      <a16:colId xmlns:a16="http://schemas.microsoft.com/office/drawing/2014/main" xmlns="" val="3685240506"/>
                    </a:ext>
                  </a:extLst>
                </a:gridCol>
                <a:gridCol w="3420319">
                  <a:extLst>
                    <a:ext uri="{9D8B030D-6E8A-4147-A177-3AD203B41FA5}">
                      <a16:colId xmlns:a16="http://schemas.microsoft.com/office/drawing/2014/main" xmlns="" val="2920719540"/>
                    </a:ext>
                  </a:extLst>
                </a:gridCol>
                <a:gridCol w="3420319">
                  <a:extLst>
                    <a:ext uri="{9D8B030D-6E8A-4147-A177-3AD203B41FA5}">
                      <a16:colId xmlns:a16="http://schemas.microsoft.com/office/drawing/2014/main" xmlns="" val="3155309838"/>
                    </a:ext>
                  </a:extLst>
                </a:gridCol>
              </a:tblGrid>
              <a:tr h="51507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INTERNATIONAL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THAILAND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MYANMAR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6709123"/>
                  </a:ext>
                </a:extLst>
              </a:tr>
              <a:tr h="340874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Kickstarter</a:t>
                      </a:r>
                    </a:p>
                    <a:p>
                      <a:pPr algn="ctr"/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dirty="0" err="1"/>
                        <a:t>Indiegogo</a:t>
                      </a:r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dirty="0" err="1"/>
                        <a:t>GoFundMe</a:t>
                      </a:r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dirty="0" err="1"/>
                        <a:t>Razoo</a:t>
                      </a:r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dirty="0" err="1"/>
                        <a:t>RocketHub</a:t>
                      </a:r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dirty="0" err="1"/>
                        <a:t>Onevest</a:t>
                      </a:r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dirty="0"/>
                        <a:t>Network </a:t>
                      </a:r>
                      <a:r>
                        <a:rPr lang="de-DE" sz="1400" dirty="0" err="1"/>
                        <a:t>for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Good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Asiola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Taejai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Socialgiver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Peerpower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400" dirty="0"/>
                        <a:t>Dreamaker Equity</a:t>
                      </a:r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en-US" sz="1400" dirty="0">
                          <a:hlinkClick r:id="rId5"/>
                        </a:rPr>
                        <a:t>Live Fin Corp</a:t>
                      </a:r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 err="1">
                          <a:hlinkClick r:id="rId6"/>
                        </a:rPr>
                        <a:t>Phoenixict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hlinkClick r:id="rId7"/>
                        </a:rPr>
                        <a:t>MM Community</a:t>
                      </a:r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>
                          <a:hlinkClick r:id="rId8"/>
                        </a:rPr>
                        <a:t>Suseeyar</a:t>
                      </a:r>
                      <a:endParaRPr lang="de-DE" sz="1400" dirty="0"/>
                    </a:p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>
                          <a:hlinkClick r:id="rId9"/>
                        </a:rPr>
                        <a:t>Fundmyanmar</a:t>
                      </a:r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2050886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0D850F68-F10C-4436-8673-841397A164AC}"/>
              </a:ext>
            </a:extLst>
          </p:cNvPr>
          <p:cNvSpPr/>
          <p:nvPr/>
        </p:nvSpPr>
        <p:spPr>
          <a:xfrm>
            <a:off x="6593305" y="3429000"/>
            <a:ext cx="248653" cy="9745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A5B4F083-69A3-4C75-B063-E77673B97071}"/>
              </a:ext>
            </a:extLst>
          </p:cNvPr>
          <p:cNvSpPr/>
          <p:nvPr/>
        </p:nvSpPr>
        <p:spPr>
          <a:xfrm>
            <a:off x="6841958" y="4704346"/>
            <a:ext cx="248653" cy="14397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1E1AAA-A3B6-4972-92A9-099F7BD76A09}"/>
              </a:ext>
            </a:extLst>
          </p:cNvPr>
          <p:cNvSpPr txBox="1"/>
          <p:nvPr/>
        </p:nvSpPr>
        <p:spPr>
          <a:xfrm rot="5400000">
            <a:off x="6601535" y="3800997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Donation + Reward</a:t>
            </a:r>
            <a:endParaRPr lang="th-TH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AEE48D-46C9-49B6-B12D-F87801A9BC02}"/>
              </a:ext>
            </a:extLst>
          </p:cNvPr>
          <p:cNvSpPr txBox="1"/>
          <p:nvPr/>
        </p:nvSpPr>
        <p:spPr>
          <a:xfrm rot="5400000">
            <a:off x="6856642" y="5293430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Leanding</a:t>
            </a:r>
            <a:r>
              <a:rPr lang="en-US" sz="1100" dirty="0"/>
              <a:t> + Equity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203025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674777" y="2482770"/>
            <a:ext cx="10802765" cy="3862297"/>
            <a:chOff x="196771" y="2542878"/>
            <a:chExt cx="10802765" cy="3862297"/>
          </a:xfrm>
        </p:grpSpPr>
        <p:pic>
          <p:nvPicPr>
            <p:cNvPr id="4" name="Inhaltsplatzhalter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71" y="2542878"/>
              <a:ext cx="5198246" cy="3862297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106" y="2542878"/>
              <a:ext cx="5186430" cy="3853518"/>
            </a:xfrm>
            <a:prstGeom prst="rect">
              <a:avLst/>
            </a:prstGeom>
          </p:spPr>
        </p:pic>
      </p:grpSp>
      <p:sp>
        <p:nvSpPr>
          <p:cNvPr id="7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STATISTICS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674777" y="2482770"/>
            <a:ext cx="10796466" cy="3862296"/>
            <a:chOff x="674777" y="2482770"/>
            <a:chExt cx="10796466" cy="386229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77" y="2482770"/>
              <a:ext cx="5198246" cy="3862296"/>
            </a:xfrm>
            <a:prstGeom prst="rect">
              <a:avLst/>
            </a:prstGeom>
          </p:spPr>
        </p:pic>
        <p:pic>
          <p:nvPicPr>
            <p:cNvPr id="8" name="Inhaltsplatzhalter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410" y="2482770"/>
              <a:ext cx="5173833" cy="3844158"/>
            </a:xfrm>
            <a:prstGeom prst="rect">
              <a:avLst/>
            </a:prstGeom>
          </p:spPr>
        </p:pic>
      </p:grpSp>
      <p:sp>
        <p:nvSpPr>
          <p:cNvPr id="7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STATISTICS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(</a:t>
            </a:r>
            <a:r>
              <a:rPr lang="de-DE" sz="3200" b="1" dirty="0" err="1">
                <a:solidFill>
                  <a:srgbClr val="3FA4B6"/>
                </a:solidFill>
                <a:latin typeface="+mn-lt"/>
              </a:rPr>
              <a:t>cont‘d</a:t>
            </a:r>
            <a:r>
              <a:rPr lang="de-DE" sz="3200" b="1" dirty="0">
                <a:solidFill>
                  <a:srgbClr val="3FA4B6"/>
                </a:solidFill>
                <a:latin typeface="+mn-lt"/>
              </a:rPr>
              <a:t>)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B90B8F2F-10DC-4C3B-A297-F93EB11F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304800"/>
            <a:ext cx="11077575" cy="6248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8112" y="1406758"/>
            <a:ext cx="10184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စုေပါင္းေထာက္ပံ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့ျ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(Crowdfunding)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ဆိုသည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စကားရပ္သည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သင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အတြက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မည္သို႔အဓိပ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ၸါ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ယ္ရသနည္း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en-GB" sz="24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5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STATISTICS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CROWDFUNDING &amp; CROWDINVESTING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282713" y="2408498"/>
            <a:ext cx="9586894" cy="4141754"/>
            <a:chOff x="1282713" y="2408498"/>
            <a:chExt cx="9586894" cy="414175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l="13450" t="30741" r="53125" b="20454"/>
            <a:stretch/>
          </p:blipFill>
          <p:spPr>
            <a:xfrm>
              <a:off x="1282713" y="2408498"/>
              <a:ext cx="9586894" cy="3936999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8513" y="5915283"/>
              <a:ext cx="3705231" cy="634969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0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STATISTICS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CROWDLENDING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125206" y="2408617"/>
            <a:ext cx="9901907" cy="4213787"/>
            <a:chOff x="1125206" y="2408617"/>
            <a:chExt cx="9901907" cy="421378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206" y="2408617"/>
              <a:ext cx="9901907" cy="4142232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0438" y="6077189"/>
              <a:ext cx="3494087" cy="545215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8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FORECAST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MYANMAR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988035077"/>
              </p:ext>
            </p:extLst>
          </p:nvPr>
        </p:nvGraphicFramePr>
        <p:xfrm>
          <a:off x="660400" y="2475384"/>
          <a:ext cx="513926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907502392"/>
              </p:ext>
            </p:extLst>
          </p:nvPr>
        </p:nvGraphicFramePr>
        <p:xfrm>
          <a:off x="6479906" y="2475384"/>
          <a:ext cx="513926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FORECAST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MYANMAR (</a:t>
            </a:r>
            <a:r>
              <a:rPr lang="de-DE" sz="3200" b="1" dirty="0" err="1">
                <a:solidFill>
                  <a:srgbClr val="3FA4B6"/>
                </a:solidFill>
                <a:latin typeface="+mn-lt"/>
              </a:rPr>
              <a:t>cont‘d</a:t>
            </a:r>
            <a:r>
              <a:rPr lang="de-DE" sz="3200" b="1" dirty="0">
                <a:solidFill>
                  <a:srgbClr val="3FA4B6"/>
                </a:solidFill>
                <a:latin typeface="+mn-lt"/>
              </a:rPr>
              <a:t>)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73984589"/>
              </p:ext>
            </p:extLst>
          </p:nvPr>
        </p:nvGraphicFramePr>
        <p:xfrm>
          <a:off x="660400" y="2475384"/>
          <a:ext cx="513926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275577065"/>
              </p:ext>
            </p:extLst>
          </p:nvPr>
        </p:nvGraphicFramePr>
        <p:xfrm>
          <a:off x="6479906" y="2475384"/>
          <a:ext cx="513926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35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293"/>
              </p:ext>
            </p:extLst>
          </p:nvPr>
        </p:nvGraphicFramePr>
        <p:xfrm>
          <a:off x="275662" y="2245188"/>
          <a:ext cx="5603148" cy="461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35963"/>
              </p:ext>
            </p:extLst>
          </p:nvPr>
        </p:nvGraphicFramePr>
        <p:xfrm>
          <a:off x="6283712" y="2245189"/>
          <a:ext cx="5603148" cy="461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FORECAST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THAILAND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8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929688"/>
              </p:ext>
            </p:extLst>
          </p:nvPr>
        </p:nvGraphicFramePr>
        <p:xfrm>
          <a:off x="6421837" y="2240279"/>
          <a:ext cx="5326897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19839" y="1346309"/>
            <a:ext cx="12191999" cy="985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MARKET FORECAST</a:t>
            </a:r>
          </a:p>
          <a:p>
            <a:pPr algn="ctr"/>
            <a:r>
              <a:rPr lang="de-DE" sz="3200" b="1" dirty="0">
                <a:solidFill>
                  <a:srgbClr val="3FA4B6"/>
                </a:solidFill>
                <a:latin typeface="+mn-lt"/>
              </a:rPr>
              <a:t>THAILAND (</a:t>
            </a:r>
            <a:r>
              <a:rPr lang="de-DE" sz="3200" b="1" dirty="0" err="1">
                <a:solidFill>
                  <a:srgbClr val="3FA4B6"/>
                </a:solidFill>
                <a:latin typeface="+mn-lt"/>
              </a:rPr>
              <a:t>cont‘d</a:t>
            </a:r>
            <a:r>
              <a:rPr lang="de-DE" sz="3200" b="1" dirty="0">
                <a:solidFill>
                  <a:srgbClr val="3FA4B6"/>
                </a:solidFill>
                <a:latin typeface="+mn-lt"/>
              </a:rPr>
              <a:t>)</a:t>
            </a:r>
            <a:endParaRPr lang="de-AT" sz="3500" b="1" dirty="0">
              <a:solidFill>
                <a:srgbClr val="3FA4B6"/>
              </a:solidFill>
              <a:latin typeface="+mn-lt"/>
            </a:endParaRP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795239"/>
              </p:ext>
            </p:extLst>
          </p:nvPr>
        </p:nvGraphicFramePr>
        <p:xfrm>
          <a:off x="485678" y="2240279"/>
          <a:ext cx="5183115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-19839" y="6627168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Data: </a:t>
            </a:r>
            <a:r>
              <a:rPr lang="de-DE" sz="900" dirty="0" err="1"/>
              <a:t>Statista</a:t>
            </a:r>
            <a:endParaRPr lang="de-AT" sz="9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3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FECCB58-72C3-40FE-A0B8-98891D047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32" y="1921072"/>
            <a:ext cx="6618736" cy="3713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93D48D-8ADF-4081-9FC0-6BBABC2F8034}"/>
              </a:ext>
            </a:extLst>
          </p:cNvPr>
          <p:cNvSpPr txBox="1"/>
          <p:nvPr/>
        </p:nvSpPr>
        <p:spPr>
          <a:xfrm>
            <a:off x="4174836" y="517236"/>
            <a:ext cx="370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15 Minutes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4015081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5120632"/>
              </p:ext>
            </p:extLst>
          </p:nvPr>
        </p:nvGraphicFramePr>
        <p:xfrm>
          <a:off x="2778040" y="1963446"/>
          <a:ext cx="6759816" cy="39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720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" t="-375"/>
          <a:stretch/>
        </p:blipFill>
        <p:spPr bwMode="auto">
          <a:xfrm>
            <a:off x="5397725" y="1356421"/>
            <a:ext cx="4400964" cy="479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1795538"/>
            <a:ext cx="5073387" cy="391284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>
                <a:latin typeface="+mn-lt"/>
              </a:rPr>
              <a:t>HOW</a:t>
            </a:r>
          </a:p>
          <a:p>
            <a:pPr algn="ctr"/>
            <a:r>
              <a:rPr lang="de-DE" sz="5400" b="1" dirty="0">
                <a:latin typeface="+mn-lt"/>
              </a:rPr>
              <a:t>DOES</a:t>
            </a:r>
          </a:p>
          <a:p>
            <a:pPr algn="ctr"/>
            <a:r>
              <a:rPr lang="de-DE" sz="5400" b="1" dirty="0">
                <a:latin typeface="+mn-lt"/>
              </a:rPr>
              <a:t>IT</a:t>
            </a:r>
          </a:p>
          <a:p>
            <a:pPr algn="ctr"/>
            <a:r>
              <a:rPr lang="de-DE" sz="5400" b="1" dirty="0">
                <a:latin typeface="+mn-lt"/>
              </a:rPr>
              <a:t>WORK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3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02"/>
          <a:stretch/>
        </p:blipFill>
        <p:spPr bwMode="auto">
          <a:xfrm>
            <a:off x="2394726" y="1446172"/>
            <a:ext cx="7402548" cy="49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Picture 2" descr="Bildergebnis für crowdfund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60A39C"/>
              </a:clrFrom>
              <a:clrTo>
                <a:srgbClr val="60A3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3"/>
          <a:stretch/>
        </p:blipFill>
        <p:spPr bwMode="auto">
          <a:xfrm>
            <a:off x="6867784" y="3094673"/>
            <a:ext cx="5241089" cy="37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946673" y="1453924"/>
            <a:ext cx="629865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AU" sz="5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ဖစ</a:t>
            </a:r>
            <a:r>
              <a:rPr lang="en-AU" sz="5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AU" sz="5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ုိင</a:t>
            </a:r>
            <a:r>
              <a:rPr lang="en-AU" sz="5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5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ေခ်ရွိ</a:t>
            </a:r>
            <a:r>
              <a:rPr lang="en-AU" sz="5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ေသာ</a:t>
            </a:r>
            <a:r>
              <a:rPr lang="en-AU" sz="5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sz="5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အေျဖ</a:t>
            </a:r>
            <a:r>
              <a:rPr lang="en-US" sz="5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?</a:t>
            </a:r>
            <a:endParaRPr lang="en-AU" sz="54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26590" y="3316170"/>
            <a:ext cx="7938082" cy="17107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မိမိ၏စီမံကိန္း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(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သို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႔) 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စြန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ဦးလုပ္ငန္းအား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လူအမ်ားထံမ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 အလ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ွဴခံရရွိေသာ ေငြေၾက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 </a:t>
            </a:r>
            <a:r>
              <a:rPr lang="de-DE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ႏွင့္အေထာက္အပံ့ျပဳကာ စီမံကိန္းႏွင့္ </a:t>
            </a:r>
            <a:r>
              <a:rPr lang="en-US" b="1" dirty="0" err="1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စီမံကိန္းအုိင္ဒီယ</a:t>
            </a:r>
            <a:r>
              <a:rPr lang="en-US" b="1" dirty="0" err="1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de-DE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အတြက္ ေက်ာေထာက္ေနာက္ခံျဖစ္ေစျခင္း</a:t>
            </a:r>
            <a:endParaRPr lang="en-AU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44647" y="5026918"/>
            <a:ext cx="390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CROWDFUNDING</a:t>
            </a:r>
            <a:endParaRPr lang="de-AT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1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765" y="1158404"/>
            <a:ext cx="4952471" cy="514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/>
          <p:nvPr/>
        </p:nvSpPr>
        <p:spPr>
          <a:xfrm rot="16200000">
            <a:off x="3502349" y="4739258"/>
            <a:ext cx="1458162" cy="1849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764" y="1158404"/>
            <a:ext cx="4952471" cy="514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9839" y="1346309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3200" b="1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9839" y="926171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ကမ</a:t>
            </a:r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္ပိန္းကို စီစဥ္ျခင္း </a:t>
            </a:r>
            <a:endParaRPr lang="de-DE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774617" y="1431573"/>
            <a:ext cx="1060308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ေအာင္ျမင္ေသာ 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ကမ</a:t>
            </a: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္ပိန္းတစ္ခုျဖစ္လာရန္ အရင္းအႏွီးပူးေပါင္းမတည္သည့္ ပလက္ေဖာင္းတြင္ မိမိ စီမံကိန္းကို တင္ျပျခင္းအျပင္ အျခားလုပ္ငန္းေဆာင္တာမ်ား လိုအပ္ပါေသးသည္။ </a:t>
            </a:r>
            <a:endParaRPr lang="de-DE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graphicFrame>
        <p:nvGraphicFramePr>
          <p:cNvPr id="9" name="Tabelle 20">
            <a:extLst>
              <a:ext uri="{FF2B5EF4-FFF2-40B4-BE49-F238E27FC236}">
                <a16:creationId xmlns="" xmlns:a16="http://schemas.microsoft.com/office/drawing/2014/main" id="{C28FA7E3-1898-43C2-9E1D-AA1A33355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97229"/>
              </p:ext>
            </p:extLst>
          </p:nvPr>
        </p:nvGraphicFramePr>
        <p:xfrm>
          <a:off x="138307" y="2374465"/>
          <a:ext cx="12010426" cy="421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880">
                  <a:extLst>
                    <a:ext uri="{9D8B030D-6E8A-4147-A177-3AD203B41FA5}">
                      <a16:colId xmlns="" xmlns:a16="http://schemas.microsoft.com/office/drawing/2014/main" val="3765021984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62255641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132775564"/>
                    </a:ext>
                  </a:extLst>
                </a:gridCol>
              </a:tblGrid>
              <a:tr h="618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IDENTIFY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ေဖာ္ထုတ္ျခင္း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PREPARE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ျပင္ဆင္ျခင္း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BUILD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တည္ေဆာက္ျခင္း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04542364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Define your goal, budget and milestones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ပန္းတိုင္၊ ဘတ္ဂ်က္ႏွင့္ မွတ္တိုင္မ်ားအား သတ္မွတ္</a:t>
                      </a:r>
                      <a:r>
                        <a:rPr lang="my-MM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Set up project and communication plan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စီမံကိန္းႏွင့္ ဆက္သြယ္ေရးအစီအစဥ္ကို ေဖာ္ေဆာင္ပါ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Open account and set up payment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အေကာင့္ဖြင့္၍ ေငြေပးေခ်ႏိုင္ရန္ စီစဥ္ပါ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1439816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Write a business plan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စ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ီးပြားေရးလုပ္ငန္းအစီအစဥ္ကို ေရးဆြဲပါ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Start a pre-launch page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ႀက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ိဳတင္ခ်ျပရန္ စာမ်က္ႏွာ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page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)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ကို စတင္ဖန္တီးပါ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Add campaign title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္ပိန္းေခါင္းစဥ္တပ္ပါ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50405127"/>
                  </a:ext>
                </a:extLst>
              </a:tr>
              <a:tr h="10450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Build your team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ိုုယ္ပိုင္အဖြဲ႕ထူေထာင္ပါ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Produce a campaign video, pics and graphics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ကမ္ပိန္းဗီဒီယို၊ ရုပ္ပံုမ်ား၊ သရုပ္ေဖာ္ပံုမ်ား ဖန္တီးပါ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Add your team and description texts </a:t>
                      </a:r>
                      <a:r>
                        <a:rPr lang="my-MM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ကိုယ္ပိုင္အဖြဲ႕အေၾကာင္းထည့္သြင္းၿပီး မိမိလုပ္ငန္းအေၾကာင္းသက္ဆိုင္ေသာ အေၾကာင္းအရာမ်ား ထည့္သြင္းပါ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77734647"/>
                  </a:ext>
                </a:extLst>
              </a:tr>
              <a:tr h="7243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Choose the crowdfundingmodel and platform </a:t>
                      </a:r>
                      <a:r>
                        <a:rPr lang="my-MM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အရင္းအႏွီးပူးေပါင္းမတည္မည့္ ပံုစံႏွင့္ ပလက္ေဖာင္းကို ေရြးခ်ယ္ပါ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Write a campaign text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္ပိန္းစာသားေရးသားပါ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Upload video and business plan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ဗ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ီဒီယိုႏွင့္ စီးပြားေရးလုပ္ငန္းအစီအစဥ္မ်ား တင္ဆက္ပါ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020580"/>
                  </a:ext>
                </a:extLst>
              </a:tr>
              <a:tr h="532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Imagine different scenarios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ျ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ဖစ္လာႏိုင္ေသာ အေျခအေနအမ်ိဳးမ်ိဳးကို စိတ္ကူးပံုေဖာ္ပါ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Write FAQ´s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အေမးမ်ားေသာ ေမးခြန္းႏွင့္ အေျဖမ်ား ေရးသားပါ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Publish your campaign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္ပိန္းအား လူအမ်ား သိေစရန္ တင္ဆက္ပါ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771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061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9839" y="1346309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3200" b="1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9839" y="926171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ကမ္ပိန္းကို လည္ပတ္ေစျခင္း</a:t>
            </a:r>
            <a:endParaRPr lang="de-DE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1888098" y="1417062"/>
            <a:ext cx="86648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ကမ္ပိန္းကို တင္ဆက္ၿပီးေနာက္ စီမံကိန္း လည္ပတ္ေနေစရန္ လုပ္ငန္းမ်ားစြာ ရွိပါေသးသည္။ </a:t>
            </a:r>
            <a:endParaRPr lang="de-DE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graphicFrame>
        <p:nvGraphicFramePr>
          <p:cNvPr id="9" name="Tabelle 20">
            <a:extLst>
              <a:ext uri="{FF2B5EF4-FFF2-40B4-BE49-F238E27FC236}">
                <a16:creationId xmlns="" xmlns:a16="http://schemas.microsoft.com/office/drawing/2014/main" id="{C28FA7E3-1898-43C2-9E1D-AA1A33355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538749"/>
              </p:ext>
            </p:extLst>
          </p:nvPr>
        </p:nvGraphicFramePr>
        <p:xfrm>
          <a:off x="138306" y="2050615"/>
          <a:ext cx="12010426" cy="453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880">
                  <a:extLst>
                    <a:ext uri="{9D8B030D-6E8A-4147-A177-3AD203B41FA5}">
                      <a16:colId xmlns="" xmlns:a16="http://schemas.microsoft.com/office/drawing/2014/main" val="3765021984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62255641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132775564"/>
                    </a:ext>
                  </a:extLst>
                </a:gridCol>
              </a:tblGrid>
              <a:tr h="61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GENERATE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လုပ္ငန္းလည္ပတ္ျခင္း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ENGAGE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ခ်ိတ္ဆက္ျခင္း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UPDATE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 မြမ္းမံျခင္း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04542364"/>
                  </a:ext>
                </a:extLst>
              </a:tr>
              <a:tr h="879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Send personal mails and  publish press release 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သီးသန္႔အီးေမးလ္မ်ားပို႔ကာ မီဒီယာမ်ားႏွင့္ ခ်ိတ္ဆက္၍ သတင္းစာရွင္းလင္းပြဲလုပ္ေဆာင္ပါ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Answer emails &amp; FAQs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ီးေမးမ်ားႏွင့္ အေမးမ်ားသည့္ ေမးခြန္းမ်ားကို ေျဖၾကားပါ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Inform about project status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စ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ီမံကိန္းအေျခအေနကို အသိေပးပါ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1439816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Send direct messages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တ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ိုက္ရိုက္ အေၾကာင္းၾကားစာမ်ား ပို႔ပါ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Plan a live Q&amp;A  session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တ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ိုက္ရိုက</a:t>
                      </a: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္အ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ေမးအေျ</a:t>
                      </a: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ဖက႑တစ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္ခ</a:t>
                      </a: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ုစ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ီစဥ္ပါ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Post inteviews &amp; articles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အင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္တာဗ်ဴးမ်ား၊ ေဆာင္းပါးမ်ား တင္ပါ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504051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Update your community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သင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္၏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လူမ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ႈ</a:t>
                      </a: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အဝန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္းအဝိုင္းက</a:t>
                      </a: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ိုခ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်ဲ႕ထြင္ပါ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Start a refferal contest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ရင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္းႏွီးျမဳပ္ႏွံသူအခ်င္းခ်င္း ညႊန္းဆိုရန္ အစီအစဥ္တစ္ခု လုပ္ေဆာင္ပါ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Send out 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email-newsletter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ီးေမးလ္ျဖင့္ သတင္းလႊာမ်ား ပို႔လႊတ္ပါ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77734647"/>
                  </a:ext>
                </a:extLst>
              </a:tr>
              <a:tr h="724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Advertise in Social Media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လ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ူမႈကြန္ယက္တြင္ ေၾကျငာပါ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Visit offline events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တြ႕ဆံုပြဲမ်ားကို လူကိုယ္တိုင္ တက္ေရာက္ပါ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Send reminder to close contacts</a:t>
                      </a:r>
                      <a:r>
                        <a:rPr lang="my-MM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နီးစပ္ရာအဆက္အသြယ္မ်ားကို ျပန္လည္သတိေပးပါ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020580"/>
                  </a:ext>
                </a:extLst>
              </a:tr>
              <a:tr h="532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Organise a kickoff event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ိတ္ဆက္ပြဲတစ္ခု စီစဥ္ပါ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Ask for feedback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Zawgyi-One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ထင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္ျမင္ခ်က္မ်ား ျပန္လည္ေတာင္းခံပါ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Communicate new rewards &amp; stretch goals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 ဆုခ်ီးျမွင့္မႈအသစ္မ်ားျဖင့္ ဆက္သြယ္ကာ ပန္းတိုင္မ်ားကို ခ်ဲ႕ထြင္ပါ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771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320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9839" y="1346309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3200" b="1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9839" y="926171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ကမ္ပိန္းကို အဆံုးသတ္ျခင္း</a:t>
            </a:r>
            <a:endParaRPr lang="de-DE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1371026" y="1376981"/>
            <a:ext cx="96206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dirty="0">
                <a:latin typeface="Zawgyi-One" panose="020B0604030504040204" pitchFamily="34" charset="0"/>
                <a:cs typeface="Zawgyi-One" panose="020B0604030504040204" pitchFamily="34" charset="0"/>
              </a:rPr>
              <a:t>ကမ္ပိန္းကို ေအာင္ျမင္စြာ အေကာင္အထည္ေဖာ္ၿပီးပါက သင့္ကို အားေပးေထာက္ခံသူမ်ားကို မေမ့ပါႏွင</a:t>
            </a:r>
            <a:r>
              <a:rPr lang="my-MM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de-DE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graphicFrame>
        <p:nvGraphicFramePr>
          <p:cNvPr id="9" name="Tabelle 20">
            <a:extLst>
              <a:ext uri="{FF2B5EF4-FFF2-40B4-BE49-F238E27FC236}">
                <a16:creationId xmlns="" xmlns:a16="http://schemas.microsoft.com/office/drawing/2014/main" id="{C28FA7E3-1898-43C2-9E1D-AA1A33355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408622"/>
              </p:ext>
            </p:extLst>
          </p:nvPr>
        </p:nvGraphicFramePr>
        <p:xfrm>
          <a:off x="138307" y="1939404"/>
          <a:ext cx="12010426" cy="489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880">
                  <a:extLst>
                    <a:ext uri="{9D8B030D-6E8A-4147-A177-3AD203B41FA5}">
                      <a16:colId xmlns="" xmlns:a16="http://schemas.microsoft.com/office/drawing/2014/main" val="3765021984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62255641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132775564"/>
                    </a:ext>
                  </a:extLst>
                </a:gridCol>
              </a:tblGrid>
              <a:tr h="618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THANK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ေက်းဇူးတင္ပါ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FULFILL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ျဖည့္ဆည္းပါ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GROW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တိုးတက္ေစပါ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04542364"/>
                  </a:ext>
                </a:extLst>
              </a:tr>
              <a:tr h="1018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Communicate your success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ေအာင္ျမင္ပါက ျပန္လည္ဆက္သြယ္ အေၾကာင္းၾကားပါ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Invite your supporters to events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ူညီေထာက္ပံ့သူမ်ားကို ပြဲမ်ားသို႔ ဖိတ္ၾကားပါ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Identify “true” believers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amongst your supporters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ကူညီေထာက္ပံ့သူမ်ားထဲမွ အမွန္တကယ္ ယံုၾကည္ေထာက္ခံသူမ်ားကို ေဖာ္ထုတ္ပါ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1439816"/>
                  </a:ext>
                </a:extLst>
              </a:tr>
              <a:tr h="805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Thank your supporters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ူညီေထာက္ပံ့သူမ်ားအား ေက်းဇူးတင္ေၾကာင္းေျပာပါ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Reward supporters as promised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ူညီေထာက္ပံံ့သူမ်ားကို ကတိျပဳထားသည့္အတိုင္း ဆုခ်ီးျမွင့္ပါ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Work with your success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အာင္ျမင္မႈကို အေကာင္အထည္ေဖာ္ပါ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50405127"/>
                  </a:ext>
                </a:extLst>
              </a:tr>
              <a:tr h="1091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Update your campaign-page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္ပိန္းစာမ်က္ႏွာကို စဥ္ဆက္မျပတ္ တင္ဆက္ပါ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Communicate milestones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အာင္ျမင္မႈမွတ္တိုင္မ်ားကို အမ်ားသိေစရန္ ထုတ္ေဖာ္ေျပာၾကားပါ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Identify “true” believers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amongst your supporters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ကူညီေထာက္ပံ့သူမ်ားထဲမွ အမွန္တကယ္ ယံုၾကည္ေထာက္ခံသူမ်ားကို ေဖာ္ထုတ္ပါ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77734647"/>
                  </a:ext>
                </a:extLst>
              </a:tr>
              <a:tr h="724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Party with your 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teams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 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သင့္ကိုယ္ပိုင္အဖြဲ႕ႏွင့္ ေအာင္ပြဲခံပါ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Invite your supporters to events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ူညီေထာက္ပံ့သူမ်ားကို ပြဲမ်ားသို႔ ဖိတ္ၾကားပါ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Work with your success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ေအာင္ျမင္မႈကို အေကာင္အထည္ေဖာ္ပါ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020580"/>
                  </a:ext>
                </a:extLst>
              </a:tr>
              <a:tr h="532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Communicate your success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အာင္ျမင္မႈကို သိၾကားေစရန္ ဆက္သြယ္ေျပာၾကား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Reward supporters as promised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ကူညီေထာက္ပံံ့သူမ်ားကို ကတိျပဳထားသည့္အတိုင္း ဆုခ်ီးျမွင့္ပါ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Zawgyi-One"/>
                          <a:ea typeface="Calibri"/>
                          <a:cs typeface="Myanmar Text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771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320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9839" y="1346309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3200" b="1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9839" y="666816"/>
            <a:ext cx="12191999" cy="51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အဖြဲ</a:t>
            </a:r>
            <a:r>
              <a:rPr lang="my-MM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႕</a:t>
            </a:r>
            <a:r>
              <a:rPr lang="en-US" sz="32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လိုက</a:t>
            </a:r>
            <a:r>
              <a:rPr lang="en-US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my-MM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my-MM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ုပ္ေဆာင္ရန္ </a:t>
            </a:r>
            <a:endParaRPr lang="de-DE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774617" y="1207625"/>
            <a:ext cx="1060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လူမႈစီးပြားေရ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နမူနာ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ပ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ံုစ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ံ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ငယ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(social business model canvas) 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တြင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သင္ေရးထားေသာ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အုိင္ဒီယာ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မ်ား</a:t>
            </a:r>
            <a:r>
              <a:rPr lang="en-US" sz="1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အား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အသံုးျပဳကာ-</a:t>
            </a:r>
          </a:p>
          <a:p>
            <a:pPr>
              <a:lnSpc>
                <a:spcPct val="150000"/>
              </a:lnSpc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အရင္းအႏွီးပူးေပါင္းမတည္ရန္ တင္ျပခ်က္</a:t>
            </a:r>
            <a:r>
              <a:rPr lang="en-US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(crowdfunding pitch) </a:t>
            </a: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တစ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္ခု ဖန္တီးပါ။</a:t>
            </a:r>
          </a:p>
          <a:p>
            <a:pPr>
              <a:lnSpc>
                <a:spcPct val="150000"/>
              </a:lnSpc>
            </a:pP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အဖြဲ႕အလိုက္ ရလဒ္မ်ားကို တင္ဆက္ပါ။</a:t>
            </a:r>
          </a:p>
        </p:txBody>
      </p:sp>
      <p:graphicFrame>
        <p:nvGraphicFramePr>
          <p:cNvPr id="9" name="Tabelle 20">
            <a:extLst>
              <a:ext uri="{FF2B5EF4-FFF2-40B4-BE49-F238E27FC236}">
                <a16:creationId xmlns="" xmlns:a16="http://schemas.microsoft.com/office/drawing/2014/main" id="{C28FA7E3-1898-43C2-9E1D-AA1A33355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34136"/>
              </p:ext>
            </p:extLst>
          </p:nvPr>
        </p:nvGraphicFramePr>
        <p:xfrm>
          <a:off x="138307" y="2374465"/>
          <a:ext cx="12010426" cy="429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880">
                  <a:extLst>
                    <a:ext uri="{9D8B030D-6E8A-4147-A177-3AD203B41FA5}">
                      <a16:colId xmlns="" xmlns:a16="http://schemas.microsoft.com/office/drawing/2014/main" val="3765021984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62255641"/>
                    </a:ext>
                  </a:extLst>
                </a:gridCol>
                <a:gridCol w="4001273">
                  <a:extLst>
                    <a:ext uri="{9D8B030D-6E8A-4147-A177-3AD203B41FA5}">
                      <a16:colId xmlns="" xmlns:a16="http://schemas.microsoft.com/office/drawing/2014/main" val="1132775564"/>
                    </a:ext>
                  </a:extLst>
                </a:gridCol>
              </a:tblGrid>
              <a:tr h="618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IDENTIFY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kern="12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ေဖာ္ထုတ္ျခင္း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PREPARE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ျပင္ဆင္ျခင္း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BUILD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1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တည္ေဆာက္ျခင္း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04542364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Define your goal, budget and milestones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ပန္းတိုင္၊ ဘတ္ဂ်က္ႏွင့္ မွတ္တိုင္မ်ားအား သတ္မွတ္</a:t>
                      </a:r>
                      <a:r>
                        <a:rPr lang="my-MM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ပါ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Set up project and communication plan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စီမံကိန္းႏွင့္ ဆက္သြယ္ေရးအစီအစဥ္ကို ေဖာ္ေဆာင္ပါ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Open account and set up payment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အေကာင့္ဖြင့္၍ ေငြေပးေခ်ႏိုင္ရန္ စီစဥ္ပါ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1439816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Write a business plan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စ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ီးပြားေရးလုပ္ငန္းအစီအစဥ္ကို ေရးဆြဲပါ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Start a pre-launch page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ႀက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ိဳတင္ခ်ျပရန္ စာမ်က္ႏွာ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page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)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ကို စတင္ဖန္တီးပါ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Add campaign title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္ပိန္းေခါင္းစဥ္တပ္ပါ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50405127"/>
                  </a:ext>
                </a:extLst>
              </a:tr>
              <a:tr h="10450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Build your team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ိုုယ္ပိုင္အဖြဲ႕ထူေထာင္ပါ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Produce a campaign video, pics and graphics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ကမ္ပိန္းဗီဒီယို၊ ရုပ္ပံုမ်ား၊ သရုပ္ေဖာ္ပံုမ်ား ဖန္တီးပါ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Add your team and description texts </a:t>
                      </a:r>
                      <a:r>
                        <a:rPr lang="my-MM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ကိုယ္ပိုင္အဖြဲ႕အေၾကာင္းထည့္သြင္းၿပီး မိမိလုပ္ငန္းအေၾကာင္းသက္ဆိုင္ေသာ အေၾကာင္းအရာမ်ား ထည့္သြင္းပါ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77734647"/>
                  </a:ext>
                </a:extLst>
              </a:tr>
              <a:tr h="8071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Choose the crowdfundingmodel and platform </a:t>
                      </a:r>
                      <a:r>
                        <a:rPr lang="my-MM" sz="14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အရင္းအႏွီးပူးေပါင္းမတည္မည့္ ပံုစံႏွင့္ ပလက္ေဖာင္းကို ေရြးခ်ယ္ပါ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Write a campaign text </a:t>
                      </a:r>
                      <a:endParaRPr lang="de-DE" sz="1400" kern="1200" dirty="0" smtClean="0">
                        <a:solidFill>
                          <a:srgbClr val="FF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္ပိန္းစာသားေရးသားပါ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Upload video and business plan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ဗ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ီဒီယိုႏွင့္ စီးပြားေရးလုပ္ငန္းအစီအစဥ္မ်ား တင္ဆက္ပါ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020580"/>
                  </a:ext>
                </a:extLst>
              </a:tr>
              <a:tr h="532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Imagine different scenarios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ျ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ဖစ္လာႏိုင္ေသာ အေျခအေနအမ်ိဳးမ်ိဳးကို စိတ္ကူးပံုေဖာ္ပါ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Write FAQ´s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အေမးမ်ားေသာ ေမးခြန္းႏွင့္ အေျဖမ်ား ေရးသားပါ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Zawgyi-One"/>
                          <a:ea typeface="Times New Roman"/>
                          <a:cs typeface="Myanmar Text"/>
                        </a:rPr>
                        <a:t>Publish your campaign </a:t>
                      </a:r>
                      <a:endParaRPr lang="de-DE" sz="1400" kern="1200" dirty="0" smtClean="0">
                        <a:solidFill>
                          <a:srgbClr val="000000"/>
                        </a:solidFill>
                        <a:effectLst/>
                        <a:latin typeface="Zawgyi-One"/>
                        <a:ea typeface="Times New Roman"/>
                        <a:cs typeface="Myanmar Text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ကမ</a:t>
                      </a:r>
                      <a:r>
                        <a:rPr lang="my-MM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Zawgyi-One"/>
                        </a:rPr>
                        <a:t>္ပိန္းအား လူအမ်ား သိေစရန္ တင္ဆက္ပါ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Myanmar Tex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771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320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318E1F-87E4-4705-80CD-581E742E1B63}"/>
              </a:ext>
            </a:extLst>
          </p:cNvPr>
          <p:cNvSpPr txBox="1"/>
          <p:nvPr/>
        </p:nvSpPr>
        <p:spPr>
          <a:xfrm>
            <a:off x="718686" y="5091762"/>
            <a:ext cx="7484787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Pitch– 3 minutes MAX!!!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FA9EAFD6-D5B6-4E82-918C-0CB0AFBA0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r="-1" b="3767"/>
          <a:stretch/>
        </p:blipFill>
        <p:spPr>
          <a:xfrm>
            <a:off x="320040" y="548101"/>
            <a:ext cx="11548872" cy="4462272"/>
          </a:xfrm>
          <a:prstGeom prst="rect">
            <a:avLst/>
          </a:prstGeom>
        </p:spPr>
      </p:pic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38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138307" y="1807944"/>
            <a:ext cx="12010425" cy="5050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50000"/>
              </a:lnSpc>
            </a:pP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လိုအပ္သည့္ ရန္ပံုေင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ြ</a:t>
            </a:r>
            <a:r>
              <a:rPr lang="en-US" sz="1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တည္ေဆာက္မႈပံုစံ</a:t>
            </a:r>
            <a:r>
              <a:rPr lang="en-US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ႏွင့္</a:t>
            </a:r>
            <a:r>
              <a:rPr lang="en-US" sz="1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ကိုက္ညီသည</a:t>
            </a:r>
            <a:r>
              <a:rPr lang="en-US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Crowdfunding platform </a:t>
            </a:r>
            <a:r>
              <a:rPr lang="my-MM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my-MM" sz="18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်ား ကို ေဖာ္ထုတ္ၿပီး </a:t>
            </a:r>
            <a:r>
              <a:rPr lang="en-US" sz="1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ယခင</a:t>
            </a: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္က လုပ္ေဆာင္ခဲ့ဖူးေသာ စီမံကိန္းမ်ားကို ရွာေဖြပ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  <a:r>
              <a:rPr lang="en-US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my-MM" sz="18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214313" indent="-214313">
              <a:lnSpc>
                <a:spcPct val="150000"/>
              </a:lnSpc>
            </a:pPr>
            <a:r>
              <a:rPr lang="my-MM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ဆက</a:t>
            </a:r>
            <a:r>
              <a:rPr lang="my-MM" sz="18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္စပ္လ်က္ရွိေသာ စီမံကိန္းမ်ားကို ေလ့လာၿပီး </a:t>
            </a: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ေအာင္ျမင္ခဲ့ေသာ စီမံကိန္းမ်ားႏွင့္ မေအာင္ျမင္ခဲ့ေသာ စီမံကိန္းမ်ားက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ို</a:t>
            </a:r>
            <a:r>
              <a:rPr lang="en-US" sz="1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့လာပ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  <a:r>
              <a:rPr lang="en-US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my-MM" sz="18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214313" indent="-214313">
              <a:lnSpc>
                <a:spcPct val="150000"/>
              </a:lnSpc>
            </a:pPr>
            <a:r>
              <a:rPr lang="my-MM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ပလက</a:t>
            </a:r>
            <a:r>
              <a:rPr lang="my-MM" sz="18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္ေဖာင္းကို အနီးကပ္ေလ့လာပါ </a:t>
            </a: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(ေပးထားေသာ အခ်က္အလက္မ်ား၊ ရန္ပံုေငြေပးအပ္ေသာ လုပ္ငန္းစဥ္၊ အခေၾကးေငြ ေပးေဆာင္ရသည့္ ပံုစံမ်ား၊ ဥပေဒေရးရာ သတ္မွတ္ခ်က္မ်ား - အခ်က္အလက္မ်ားကို ရရွိရန္ ဦးစြာ မွတ္ပံုတင္စာရင္းေပးရန္ လိုအပ္ပါသည္</a:t>
            </a: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)</a:t>
            </a:r>
            <a:r>
              <a:rPr lang="en-US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my-MM" sz="18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214313" indent="-214313">
              <a:lnSpc>
                <a:spcPct val="150000"/>
              </a:lnSpc>
            </a:pP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ီမံကိန္းမ်ား၊ ရန္ပံုေငြပမာဏ၊ ေအာင္ျမင္မႈ အတိုင္းအတာ၊ ပထဝီဝင္အေနအထားအရ ေဒသအလိုက္ အေလးေပးမႈႏွင့္ အျခားေသာ သမိုင္းေၾကာင္းအခ်က္အလက္မ်ားႏွင့္သက္ဆိုင္ေသာ </a:t>
            </a:r>
            <a:r>
              <a:rPr lang="my-MM" sz="18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ကိန္းဂဏန္းအခ်က္အလက္မ်ားကို ေလ့လာပ</a:t>
            </a:r>
            <a:r>
              <a:rPr lang="my-MM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  <a:r>
              <a:rPr lang="en-US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my-MM" sz="18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214313" indent="-214313">
              <a:lnSpc>
                <a:spcPct val="150000"/>
              </a:lnSpc>
            </a:pPr>
            <a:r>
              <a:rPr lang="my-MM" sz="1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ကမ</a:t>
            </a:r>
            <a:r>
              <a:rPr lang="my-MM" sz="1800" dirty="0">
                <a:latin typeface="Zawgyi-One" panose="020B0604030504040204" pitchFamily="34" charset="0"/>
                <a:cs typeface="Zawgyi-One" panose="020B0604030504040204" pitchFamily="34" charset="0"/>
              </a:rPr>
              <a:t>္ပိန္းအတြက္ သင့္ေတာ္ေသာ ပလက္ေဖာင္း တစ္ခု သို႔မဟုတ္ တစ္ခုထက္ပိုေသာ ပလက္ေဖာင္းမ်ားကို ထည့္သြင္းစဥ္းစားကာ </a:t>
            </a:r>
            <a:r>
              <a:rPr lang="my-MM" sz="18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ဆံုးျဖတ္ပ</a:t>
            </a:r>
            <a:r>
              <a:rPr lang="my-MM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  <a:r>
              <a:rPr lang="en-US" sz="18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my-MM" sz="18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9839" y="751924"/>
            <a:ext cx="12191999" cy="13054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platform </a:t>
            </a:r>
            <a:r>
              <a:rPr lang="en-US" sz="28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မ်ားတြင</a:t>
            </a:r>
            <a:r>
              <a:rPr lang="en-US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my-MM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my-MM" sz="2800" b="1" dirty="0">
                <a:latin typeface="Zawgyi-One" panose="020B0604030504040204" pitchFamily="34" charset="0"/>
                <a:cs typeface="Zawgyi-One" panose="020B0604030504040204" pitchFamily="34" charset="0"/>
              </a:rPr>
              <a:t>ွိသင့္ရွိထိုက္ေသာ အခ်က္မ်ားကို စစ္ေဆးျခင္း </a:t>
            </a:r>
            <a:endParaRPr lang="en-US" sz="2800" b="1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Zawgyi-One" panose="020B0604030504040204" pitchFamily="34" charset="0"/>
                <a:cs typeface="Zawgyi-One" panose="020B0604030504040204" pitchFamily="34" charset="0"/>
              </a:rPr>
              <a:t>(</a:t>
            </a:r>
            <a:r>
              <a:rPr lang="de-DE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DUE </a:t>
            </a:r>
            <a:r>
              <a:rPr lang="de-DE" sz="2800" b="1" dirty="0">
                <a:latin typeface="Zawgyi-One" panose="020B0604030504040204" pitchFamily="34" charset="0"/>
                <a:cs typeface="Zawgyi-One" panose="020B0604030504040204" pitchFamily="34" charset="0"/>
              </a:rPr>
              <a:t>DILIGENCE OF </a:t>
            </a:r>
            <a:r>
              <a:rPr lang="de-DE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PLATFORMS)</a:t>
            </a:r>
            <a:endParaRPr lang="de-DE" sz="28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3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138307" y="1807944"/>
            <a:ext cx="12010425" cy="5050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50000"/>
              </a:lnSpc>
            </a:pPr>
            <a:r>
              <a:rPr lang="my-MM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ေဘာတူညီခ်က္မ်ား/သတ္မွတ္ခ်က္ပံုစံမ်ား 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</a:rPr>
              <a:t>- ရွိသင့္ရွိထိုက္ေသာ အခ်က္မ်ားကို စစ္ေဆးျခင္း မျပဳမီ လုပ္ငန္းမ်ားတြင္ လက္မွတ္ေရးထိုးထားေသာ သတ္မွတ္ခ်က္ပံုစံစာရြက္မ်ားရွိရန္ လိုအပ္ပါသည္။ (စစ္ေဆးမႈလုပ္ငန္းစဥ္ ေအာင္ျမင္ပါက စာခ်ဳပ္ပါသတ္မွတ္ခ်က္မ်ား ခ်မွတ္ရန္ သတ္မွတ္ခ်က္ပံုစံမ်ား ေရးသားထားရပါမည္)</a:t>
            </a:r>
          </a:p>
          <a:p>
            <a:pPr marL="214313" indent="-214313">
              <a:lnSpc>
                <a:spcPct val="150000"/>
              </a:lnSpc>
            </a:pPr>
            <a:r>
              <a:rPr lang="my-MM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</a:t>
            </a: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ွိသင့္ရွိထိုက္ေသာ အခ်က္မ်ားကို စစ္ေဆးျခင္း  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</a:rPr>
              <a:t>-  ဤလုပ္ငန္းစဥ္တြင္ စီးပြားေရးလုပ္ငန္း၏ သေဘာသဘာဝမ်ားကို ေဖာ္ထုတ္ရန္ အေျခခံသံုးသပ္ခ်က္မ်ားပါဝင္ပါသည္။ အမ်ားအားျဖင့္ ေအာက္ပါအခ်က္အလက္မ်ား ပါဝင္ေလ့ရွိပါသည္။ </a:t>
            </a:r>
          </a:p>
          <a:p>
            <a:pPr lvl="1">
              <a:lnSpc>
                <a:spcPct val="150000"/>
              </a:lnSpc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ီမံခန္႔ခြဲမႈအဖြဲ႕မွ သံုးသပ္အကဲျဖတ္ခ်က္</a:t>
            </a:r>
          </a:p>
          <a:p>
            <a:pPr lvl="1">
              <a:lnSpc>
                <a:spcPct val="150000"/>
              </a:lnSpc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ဘ႑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ာေရးစာရင္းမ်ားကို စာရင္းစစ္ေဆးထားခ်က္</a:t>
            </a:r>
          </a:p>
          <a:p>
            <a:pPr lvl="1">
              <a:lnSpc>
                <a:spcPct val="150000"/>
              </a:lnSpc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နည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္းပညာ သံုးသပ္အကဲျဖတ္ခ်က္</a:t>
            </a:r>
          </a:p>
          <a:p>
            <a:pPr lvl="1">
              <a:lnSpc>
                <a:spcPct val="150000"/>
              </a:lnSpc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ဥ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ာဏမူပိုင္ခြင့္ဆိုင္ရာ ဆန္းစစ္ေလ့လာခ်က္</a:t>
            </a:r>
          </a:p>
          <a:p>
            <a:pPr lvl="1">
              <a:lnSpc>
                <a:spcPct val="150000"/>
              </a:lnSpc>
            </a:pPr>
            <a:r>
              <a:rPr lang="my-MM" sz="1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လက</a:t>
            </a:r>
            <a:r>
              <a:rPr lang="my-MM" sz="1600" dirty="0">
                <a:latin typeface="Zawgyi-One" panose="020B0604030504040204" pitchFamily="34" charset="0"/>
                <a:cs typeface="Zawgyi-One" panose="020B0604030504040204" pitchFamily="34" charset="0"/>
              </a:rPr>
              <a:t>္ရွိ ဝယ္ယူသူမ်ားမွ အႀကံျပဳခ်က္မ်ားကို သံုးသပ္အကဲျဖတ္ခ်က္မ်ား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9839" y="751924"/>
            <a:ext cx="12191999" cy="13054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my-MM" sz="2800" b="1" dirty="0">
                <a:latin typeface="Zawgyi-One" panose="020B0604030504040204" pitchFamily="34" charset="0"/>
                <a:cs typeface="Zawgyi-One" panose="020B0604030504040204" pitchFamily="34" charset="0"/>
              </a:rPr>
              <a:t>လုပ္ငန္းအတြက္ ရွိသင့္ရွိထိုက္ေသာ အခ်က္မ်ားကို စစ္ေဆးျခင္း </a:t>
            </a:r>
            <a:endParaRPr lang="en-US" sz="2800" b="1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</a:t>
            </a:r>
            <a:r>
              <a:rPr lang="de-DE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DUE DILIGENCE OF THE FIRM)</a:t>
            </a:r>
            <a:endParaRPr lang="de-DE" sz="28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361950" y="2305050"/>
            <a:ext cx="11786781" cy="4038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50000"/>
              </a:lnSpc>
            </a:pPr>
            <a:r>
              <a:rPr lang="my-MM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ီးပြားေရးလုပ္ငန္းကိုယ္တိုင္မွ မိမိလုပ္ငန္းကို ျပန္လည္တန္ဖိုးျဖတ္ျခင္း 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</a:rPr>
              <a:t>- အရင္းအႏွီးပူးေပါင္းမတည္ရန္ ဖန္တီးထားသည့္ ပလက္ေဖာင္းမွ လုပ္ငန္းအေပၚ လႊမ္းမိုးႏိုင္ျခင္းလည္း ျဖစ္ႏိုင္သလို ကိုယ္ပိုင္နည္းလမ္းလည္း ရွိႏိုင္ပါသည္။ ဘ႑ာေရးစီမံမႈပံုစံေပၚမူတည္၍ (ေၾကြးၿမီေခ်းယူျခင္း၊ ဆုခ်ီးျမွင့္ျခင္း၊ ရွယ္ယာခြဲေဝျခင္း) နည္းလမ္းအမ်ိဳးမ်ိဳး ရွိႏိုင္သည</a:t>
            </a: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္။ </a:t>
            </a:r>
          </a:p>
          <a:p>
            <a:pPr marL="214313" indent="-214313">
              <a:lnSpc>
                <a:spcPct val="150000"/>
              </a:lnSpc>
            </a:pPr>
            <a:r>
              <a:rPr lang="en-US" sz="20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en-US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platforms </a:t>
            </a:r>
            <a:r>
              <a:rPr lang="my-MM" sz="20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မ်ားသည္ </a:t>
            </a:r>
            <a:r>
              <a:rPr lang="my-MM" sz="2000" dirty="0">
                <a:latin typeface="Zawgyi-One" panose="020B0604030504040204" pitchFamily="34" charset="0"/>
                <a:cs typeface="Zawgyi-One" panose="020B0604030504040204" pitchFamily="34" charset="0"/>
              </a:rPr>
              <a:t>အမ်ားအားျဖင့္ စံသတ္မွတ္ထားေသာ စာခ်ဳပ္စာတမ္းပံုစံမ်ားျဖင့္ စတင္ကာ လုပ္ငန္းစဥ္မ်ား ရိုးရွင္းေစရန္ စီစဥ္လုပ္ေဆာင္ရပါသည္။ အေကာင္းဆံုး ေရွ႕ေနပင္လၽွင္ အက်ိဳးစီးပြားအားလံုးကို ကိုက္ညီျပည့္မီေအာင္ အၿမဲလုပ္ေဆာင္ႏိုင္ျခင္းမရွိေသာ္လည္း ဥပေဒေရးရာ အႀကံျပဳခ်က္မ်ားမရွိလၽွင္ လိုလားေသာ အက်ိဳးစီးပြားမ်ား ရရွိေအာင္ လုပ္ေဆာင္ႏိုင္မည္မဟုတ္ပါ။ </a:t>
            </a:r>
          </a:p>
          <a:p>
            <a:pPr marL="214313" indent="-214313">
              <a:lnSpc>
                <a:spcPct val="150000"/>
              </a:lnSpc>
            </a:pPr>
            <a:endParaRPr lang="my-MM" sz="20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9839" y="751924"/>
            <a:ext cx="12191999" cy="13054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တန္ဖိုးျဖတ</a:t>
            </a:r>
            <a:r>
              <a:rPr lang="en-US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28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US" sz="2800" b="1" dirty="0" smtClean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</a:t>
            </a:r>
            <a:r>
              <a:rPr lang="en-US" sz="28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VALUATION)</a:t>
            </a:r>
            <a:endParaRPr lang="de-DE" sz="28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94175"/>
            <a:ext cx="12191999" cy="715131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ပံုသ</a:t>
            </a:r>
            <a:r>
              <a:rPr lang="my-MM" sz="40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႑</a:t>
            </a:r>
            <a:r>
              <a:rPr lang="en-US" sz="40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ာန္အမ်ိဳးမ်ိဳး</a:t>
            </a:r>
            <a:endParaRPr lang="en-GB" sz="40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20411" y="2116063"/>
            <a:ext cx="7378332" cy="3860163"/>
            <a:chOff x="3188425" y="2730274"/>
            <a:chExt cx="7378332" cy="3860163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3188425" y="2776719"/>
              <a:ext cx="1879123" cy="3345903"/>
              <a:chOff x="1426075" y="1223862"/>
              <a:chExt cx="1879123" cy="3345903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1759031" y="3883369"/>
                <a:ext cx="664200" cy="675000"/>
                <a:chOff x="1143000" y="2590800"/>
                <a:chExt cx="762000" cy="762000"/>
              </a:xfrm>
            </p:grpSpPr>
            <p:sp>
              <p:nvSpPr>
                <p:cNvPr id="8" name="Rectangle 4"/>
                <p:cNvSpPr/>
                <p:nvPr/>
              </p:nvSpPr>
              <p:spPr>
                <a:xfrm>
                  <a:off x="1143000" y="3048000"/>
                  <a:ext cx="3048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Rectangle 5"/>
                <p:cNvSpPr/>
                <p:nvPr/>
              </p:nvSpPr>
              <p:spPr>
                <a:xfrm>
                  <a:off x="1524000" y="3048000"/>
                  <a:ext cx="3048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Rectangle 6"/>
                <p:cNvSpPr/>
                <p:nvPr/>
              </p:nvSpPr>
              <p:spPr>
                <a:xfrm>
                  <a:off x="1143000" y="2667000"/>
                  <a:ext cx="3048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Rectangle 7"/>
                <p:cNvSpPr/>
                <p:nvPr/>
              </p:nvSpPr>
              <p:spPr>
                <a:xfrm>
                  <a:off x="1600200" y="2590800"/>
                  <a:ext cx="3048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43"/>
              <p:cNvGrpSpPr/>
              <p:nvPr/>
            </p:nvGrpSpPr>
            <p:grpSpPr>
              <a:xfrm>
                <a:off x="1737431" y="2168869"/>
                <a:ext cx="712800" cy="629100"/>
                <a:chOff x="4572000" y="3295779"/>
                <a:chExt cx="1524000" cy="972215"/>
              </a:xfrm>
            </p:grpSpPr>
            <p:sp>
              <p:nvSpPr>
                <p:cNvPr id="13" name="Rectangle 30"/>
                <p:cNvSpPr/>
                <p:nvPr/>
              </p:nvSpPr>
              <p:spPr>
                <a:xfrm>
                  <a:off x="4572000" y="3505200"/>
                  <a:ext cx="1524000" cy="76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Straight Connector 32"/>
                <p:cNvCxnSpPr>
                  <a:stCxn id="13" idx="1"/>
                </p:cNvCxnSpPr>
                <p:nvPr/>
              </p:nvCxnSpPr>
              <p:spPr>
                <a:xfrm rot="10800000" flipH="1" flipV="1">
                  <a:off x="4572000" y="3886200"/>
                  <a:ext cx="1524000" cy="158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35"/>
                <p:cNvCxnSpPr>
                  <a:stCxn id="13" idx="0"/>
                  <a:endCxn id="13" idx="2"/>
                </p:cNvCxnSpPr>
                <p:nvPr/>
              </p:nvCxnSpPr>
              <p:spPr>
                <a:xfrm rot="16200000" flipH="1">
                  <a:off x="4953000" y="3886200"/>
                  <a:ext cx="762000" cy="158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41"/>
                <p:cNvSpPr/>
                <p:nvPr/>
              </p:nvSpPr>
              <p:spPr>
                <a:xfrm rot="19126026">
                  <a:off x="5267306" y="3295779"/>
                  <a:ext cx="395002" cy="17744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Oval 42"/>
                <p:cNvSpPr/>
                <p:nvPr/>
              </p:nvSpPr>
              <p:spPr>
                <a:xfrm rot="2378957">
                  <a:off x="5004018" y="3298343"/>
                  <a:ext cx="395002" cy="17744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3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Rectangle 55"/>
              <p:cNvSpPr/>
              <p:nvPr/>
            </p:nvSpPr>
            <p:spPr>
              <a:xfrm>
                <a:off x="1426075" y="2723010"/>
                <a:ext cx="124325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a-DK" sz="6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a-DK" sz="4500" b="1" dirty="0">
                    <a:latin typeface="Arial" pitchFamily="34" charset="0"/>
                    <a:cs typeface="Arial" pitchFamily="34" charset="0"/>
                  </a:rPr>
                  <a:t>£%</a:t>
                </a:r>
              </a:p>
            </p:txBody>
          </p:sp>
          <p:cxnSp>
            <p:nvCxnSpPr>
              <p:cNvPr id="20" name="Straight Connector 61"/>
              <p:cNvCxnSpPr/>
              <p:nvPr/>
            </p:nvCxnSpPr>
            <p:spPr>
              <a:xfrm rot="5400000">
                <a:off x="2395009" y="4254492"/>
                <a:ext cx="628650" cy="1896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9"/>
              <p:cNvCxnSpPr/>
              <p:nvPr/>
            </p:nvCxnSpPr>
            <p:spPr>
              <a:xfrm flipH="1" flipV="1">
                <a:off x="2709335" y="4283419"/>
                <a:ext cx="589453" cy="1191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74"/>
              <p:cNvCxnSpPr/>
              <p:nvPr/>
            </p:nvCxnSpPr>
            <p:spPr>
              <a:xfrm rot="5400000">
                <a:off x="2395593" y="3396657"/>
                <a:ext cx="628650" cy="1874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75"/>
              <p:cNvCxnSpPr/>
              <p:nvPr/>
            </p:nvCxnSpPr>
            <p:spPr>
              <a:xfrm flipH="1">
                <a:off x="2709919" y="3412161"/>
                <a:ext cx="595279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78"/>
              <p:cNvCxnSpPr/>
              <p:nvPr/>
            </p:nvCxnSpPr>
            <p:spPr>
              <a:xfrm rot="5400000">
                <a:off x="2449417" y="2530906"/>
                <a:ext cx="520981" cy="1852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79"/>
              <p:cNvCxnSpPr/>
              <p:nvPr/>
            </p:nvCxnSpPr>
            <p:spPr>
              <a:xfrm flipH="1">
                <a:off x="2709908" y="2555021"/>
                <a:ext cx="571169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82"/>
              <p:cNvCxnSpPr/>
              <p:nvPr/>
            </p:nvCxnSpPr>
            <p:spPr>
              <a:xfrm rot="5400000">
                <a:off x="2378732" y="1649780"/>
                <a:ext cx="628650" cy="1191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83"/>
              <p:cNvCxnSpPr/>
              <p:nvPr/>
            </p:nvCxnSpPr>
            <p:spPr>
              <a:xfrm rot="10800000">
                <a:off x="2693057" y="1678355"/>
                <a:ext cx="572691" cy="1191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86"/>
              <p:cNvSpPr/>
              <p:nvPr/>
            </p:nvSpPr>
            <p:spPr>
              <a:xfrm>
                <a:off x="1778062" y="1223862"/>
                <a:ext cx="615461" cy="32004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35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2" name="Straight Connector 87"/>
              <p:cNvCxnSpPr>
                <a:stCxn id="31" idx="2"/>
              </p:cNvCxnSpPr>
              <p:nvPr/>
            </p:nvCxnSpPr>
            <p:spPr>
              <a:xfrm rot="10800000" flipV="1">
                <a:off x="1778062" y="1383882"/>
                <a:ext cx="641" cy="5000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88"/>
              <p:cNvCxnSpPr/>
              <p:nvPr/>
            </p:nvCxnSpPr>
            <p:spPr>
              <a:xfrm rot="5400000">
                <a:off x="2153493" y="1643803"/>
                <a:ext cx="480060" cy="64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8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0381" y="1623912"/>
                <a:ext cx="430823" cy="26630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35" name="Straight Connector 90"/>
              <p:cNvCxnSpPr/>
              <p:nvPr/>
            </p:nvCxnSpPr>
            <p:spPr>
              <a:xfrm>
                <a:off x="1959909" y="1383882"/>
                <a:ext cx="2539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92"/>
              <p:cNvSpPr/>
              <p:nvPr/>
            </p:nvSpPr>
            <p:spPr>
              <a:xfrm rot="10800000">
                <a:off x="1778062" y="1703922"/>
                <a:ext cx="615461" cy="320040"/>
              </a:xfrm>
              <a:prstGeom prst="arc">
                <a:avLst>
                  <a:gd name="adj1" fmla="val 10849338"/>
                  <a:gd name="adj2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sz="135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782" y="2730274"/>
              <a:ext cx="5514975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782" y="3672922"/>
              <a:ext cx="5514975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973" y="4544160"/>
              <a:ext cx="5514975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782" y="5476012"/>
              <a:ext cx="5514975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088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742160" y="2229705"/>
            <a:ext cx="10515600" cy="39566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“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ေစ်း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ႏႈ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န္းသင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တင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ေသာ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ေငြေၾကးပမာဏ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” 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ကိုလက္လွမ္းမီျခင္း</a:t>
            </a:r>
            <a:endParaRPr lang="en-AU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AU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ပမာဏာနည္းေသာေၾကာင</a:t>
            </a:r>
            <a:r>
              <a:rPr lang="en-AU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AU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စြန</a:t>
            </a:r>
            <a:r>
              <a:rPr lang="en-AU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AU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စားမႈအေျပာင္းအလဲျဖစ</a:t>
            </a:r>
            <a:r>
              <a:rPr lang="en-AU" sz="2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AU" sz="2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AU" sz="20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ေငြေၾကးအေထာက္အပံ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့ </a:t>
            </a:r>
            <a:r>
              <a:rPr lang="en-AU" b="1" dirty="0" err="1">
                <a:solidFill>
                  <a:srgbClr val="7030A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ပမာဏာမ်ားျပား</a:t>
            </a:r>
            <a:r>
              <a:rPr lang="en-AU" b="1" dirty="0">
                <a:solidFill>
                  <a:srgbClr val="7030A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ုိင္ေျခရွိျခင္း</a:t>
            </a:r>
            <a:endParaRPr lang="en-AU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ပရိသတ္မ်ား</a:t>
            </a:r>
            <a:r>
              <a:rPr lang="en-AU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ရရွိျခင္း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၊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b="1" dirty="0" err="1" smtClean="0">
                <a:solidFill>
                  <a:schemeClr val="accent6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လူအမ်ားထံ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b="1" dirty="0" err="1" smtClean="0">
                <a:solidFill>
                  <a:schemeClr val="accent6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ေပါက္ေရာက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AU" b="1" dirty="0" err="1" smtClean="0">
                <a:solidFill>
                  <a:schemeClr val="accent6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AU" dirty="0">
              <a:solidFill>
                <a:srgbClr val="C00000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AU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လူမႈေရး</a:t>
            </a:r>
            <a:r>
              <a:rPr lang="en-AU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AU" b="1" dirty="0" err="1" smtClean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ေရရွည္တည္တံ့ေၾကာင္း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AU" b="1" dirty="0" err="1" smtClean="0">
                <a:solidFill>
                  <a:schemeClr val="accent2">
                    <a:lumMod val="7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အေထာက္အထား</a:t>
            </a:r>
            <a:r>
              <a:rPr lang="en-AU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တည္ေဆာက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ုိင</a:t>
            </a:r>
            <a:r>
              <a:rPr lang="en-US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endParaRPr lang="en-AU" b="1" dirty="0">
              <a:solidFill>
                <a:schemeClr val="accent2">
                  <a:lumMod val="7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" y="477704"/>
            <a:ext cx="12191999" cy="196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3200" b="1" dirty="0">
                <a:latin typeface="Zawgyi-One" panose="020B0604030504040204" pitchFamily="34" charset="0"/>
                <a:cs typeface="Zawgyi-One" panose="020B0604030504040204" pitchFamily="34" charset="0"/>
              </a:rPr>
              <a:t>CROWDFUNDING:</a:t>
            </a:r>
          </a:p>
          <a:p>
            <a:pPr algn="ctr">
              <a:lnSpc>
                <a:spcPct val="150000"/>
              </a:lnSpc>
            </a:pPr>
            <a:r>
              <a:rPr lang="de-DE" sz="3200" b="1" dirty="0" smtClean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အက်ိဳးရလာဒ္မ်ား</a:t>
            </a:r>
            <a:endParaRPr lang="de-AT" sz="32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6" name="Picture 9" descr="piggybank-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50" y="2807106"/>
            <a:ext cx="3040786" cy="304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6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Picture 2" descr="https://chart.googleapis.com/chart?chs=250x250&amp;cht=qr&amp;chl=https%3A%2F%2Fkahoot.it%2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1000" r="12643" b="12337"/>
          <a:stretch/>
        </p:blipFill>
        <p:spPr bwMode="auto">
          <a:xfrm>
            <a:off x="6243891" y="1424999"/>
            <a:ext cx="5123886" cy="51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43868" y="2065455"/>
            <a:ext cx="5073387" cy="391284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600" b="1" dirty="0">
                <a:latin typeface="+mn-lt"/>
              </a:rPr>
              <a:t>READY TO </a:t>
            </a:r>
          </a:p>
          <a:p>
            <a:pPr algn="ctr"/>
            <a:r>
              <a:rPr lang="de-DE" sz="6600" b="1" dirty="0">
                <a:solidFill>
                  <a:srgbClr val="3FA4B6"/>
                </a:solidFill>
                <a:latin typeface="+mn-lt"/>
              </a:rPr>
              <a:t>KAHOOT!</a:t>
            </a:r>
          </a:p>
          <a:p>
            <a:pPr algn="ctr"/>
            <a:r>
              <a:rPr lang="de-DE" sz="6600" b="1" dirty="0">
                <a:latin typeface="+mn-lt"/>
              </a:rPr>
              <a:t>IT?</a:t>
            </a:r>
          </a:p>
          <a:p>
            <a:endParaRPr lang="de-DE" sz="1800" b="1" dirty="0">
              <a:latin typeface="+mn-lt"/>
            </a:endParaRPr>
          </a:p>
          <a:p>
            <a:endParaRPr lang="de-DE" sz="1800" b="1" dirty="0">
              <a:latin typeface="+mn-lt"/>
            </a:endParaRPr>
          </a:p>
          <a:p>
            <a:pPr algn="ctr"/>
            <a:r>
              <a:rPr lang="de-DE" sz="1800" dirty="0" err="1">
                <a:latin typeface="+mn-lt"/>
              </a:rPr>
              <a:t>Please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go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>
                <a:latin typeface="+mn-lt"/>
                <a:hlinkClick r:id="rId4"/>
              </a:rPr>
              <a:t>http://kahoot.it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with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your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smartphone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use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QR-Code.</a:t>
            </a:r>
            <a:endParaRPr lang="de-AT" sz="1800" dirty="0"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0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7" y="751924"/>
            <a:ext cx="10641572" cy="5985884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98347" y="938344"/>
            <a:ext cx="7553980" cy="129337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de-DE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ယေန႔ 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သင္ခန္းစာမ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ွ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မည္သည္တို႔ကို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အဓိကရရွိလိုက္သနည္း</a:t>
            </a:r>
            <a:r>
              <a:rPr lang="en-US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de-DE" sz="24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86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0153" t="8826" r="9746" b="18727"/>
          <a:stretch/>
        </p:blipFill>
        <p:spPr>
          <a:xfrm>
            <a:off x="758756" y="992222"/>
            <a:ext cx="9552564" cy="53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4" name="Picture 2" descr="Image result for Thank you crow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0976" r="1714" b="18802"/>
          <a:stretch/>
        </p:blipFill>
        <p:spPr bwMode="auto">
          <a:xfrm>
            <a:off x="1271724" y="2405573"/>
            <a:ext cx="9648553" cy="42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9839" y="1623194"/>
            <a:ext cx="12191999" cy="7791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+mn-lt"/>
              </a:rPr>
              <a:t>THANK YOU FOR YOUR ATTENTION AND COLLABORATION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243769"/>
            <a:ext cx="12192000" cy="1483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de-DE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CROWDFUNDING </a:t>
            </a:r>
            <a:r>
              <a:rPr lang="en-US" altLang="de-DE" sz="32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အမ်ိဳးအစားေပၚမူတည္က</a:t>
            </a:r>
            <a:r>
              <a:rPr lang="en-US" altLang="de-DE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altLang="de-DE" sz="32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ေထာက္ပံ့မႈပမာဏာကြာျခားသည</a:t>
            </a:r>
            <a:r>
              <a:rPr lang="en-US" altLang="de-DE" sz="32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altLang="de-DE" sz="32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24" y="4006436"/>
            <a:ext cx="1782612" cy="1187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Ähnliches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85" y="3968813"/>
            <a:ext cx="1857688" cy="1234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ildergebnis für voucher touris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5678"/>
          <a:stretch/>
        </p:blipFill>
        <p:spPr bwMode="auto">
          <a:xfrm>
            <a:off x="3596045" y="3977130"/>
            <a:ext cx="2052973" cy="12163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ildergebnis für don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3" y="3922585"/>
            <a:ext cx="1953356" cy="1355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35903" y="5431655"/>
            <a:ext cx="2218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de-DE" sz="16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CROWDSUPPORTING</a:t>
            </a:r>
            <a:endParaRPr lang="en-US" altLang="de-DE" sz="14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ctr" eaLnBrk="1" hangingPunct="1"/>
            <a:r>
              <a:rPr lang="en-US" alt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ပံုမွန္အားျဖင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&lt; </a:t>
            </a:r>
            <a:r>
              <a:rPr lang="en-US" alt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$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20k</a:t>
            </a:r>
            <a:endParaRPr lang="en-US" altLang="de-DE" sz="1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37327" y="3384906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ဆုေၾကးေငြမ်ား</a:t>
            </a:r>
            <a:endParaRPr lang="de-AT" sz="2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793780" y="3323351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ရွယ္ယာပိုင္ဆုိင္မႈခြဲေ၀ျခင္း</a:t>
            </a:r>
          </a:p>
          <a:p>
            <a:pPr algn="ctr"/>
            <a:r>
              <a:rPr lang="en-US" sz="2000" b="1" dirty="0" smtClean="0"/>
              <a:t>EQUITY</a:t>
            </a:r>
            <a:endParaRPr lang="de-AT" sz="2000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513302" y="5431656"/>
            <a:ext cx="2218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de-DE" sz="16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CROWDFUNDING</a:t>
            </a:r>
            <a:endParaRPr lang="en-US" altLang="de-DE" sz="14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ctr" eaLnBrk="1" hangingPunct="1"/>
            <a:r>
              <a:rPr lang="en-US" alt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ပံုမွန္အားျ</a:t>
            </a:r>
            <a:r>
              <a:rPr lang="en-US" alt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ဖင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alt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&lt; $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50k</a:t>
            </a:r>
            <a:endParaRPr lang="en-US" altLang="de-DE" sz="1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290701" y="5431656"/>
            <a:ext cx="2218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de-DE" sz="16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CROWDLENDING</a:t>
            </a:r>
            <a:endParaRPr lang="en-US" altLang="de-DE" sz="14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ctr" eaLnBrk="1" hangingPunct="1"/>
            <a:r>
              <a:rPr lang="en-US" alt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ပံုမွန္အားျဖင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&lt; $500k </a:t>
            </a:r>
            <a:endParaRPr lang="en-US" altLang="de-DE" sz="1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9068100" y="5323935"/>
            <a:ext cx="221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de-DE" sz="1600" b="1" dirty="0">
                <a:solidFill>
                  <a:srgbClr val="3FA4B6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CROWDINVESTING</a:t>
            </a:r>
            <a:endParaRPr lang="en-US" altLang="de-DE" sz="1400" b="1" dirty="0">
              <a:solidFill>
                <a:srgbClr val="3FA4B6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indent="0" algn="ctr" eaLnBrk="1" hangingPunct="1"/>
            <a:r>
              <a:rPr lang="en-US" alt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ပံုမွန္အားျဖင</a:t>
            </a:r>
            <a:r>
              <a:rPr lang="en-US" alt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$50K 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ႏွင့္ </a:t>
            </a:r>
            <a:r>
              <a:rPr lang="en-US" alt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$</a:t>
            </a:r>
            <a:r>
              <a:rPr lang="en-US" alt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10M ၾ</a:t>
            </a:r>
            <a:r>
              <a:rPr lang="en-US" alt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ကား</a:t>
            </a:r>
            <a:endParaRPr lang="en-US" altLang="de-DE" sz="1200" dirty="0">
              <a:solidFill>
                <a:schemeClr val="tx1">
                  <a:lumMod val="65000"/>
                  <a:lumOff val="35000"/>
                </a:schemeClr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sp>
        <p:nvSpPr>
          <p:cNvPr id="18" name="Rechteck 19"/>
          <p:cNvSpPr/>
          <p:nvPr/>
        </p:nvSpPr>
        <p:spPr>
          <a:xfrm>
            <a:off x="1038298" y="3412782"/>
            <a:ext cx="171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လွဴ</a:t>
            </a:r>
            <a:r>
              <a:rPr lang="en-US" altLang="de-DE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ဒါန္းမႈမ်ား</a:t>
            </a:r>
            <a:endParaRPr lang="de-AT" sz="2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9" name="Rechteck 19"/>
          <p:cNvSpPr/>
          <p:nvPr/>
        </p:nvSpPr>
        <p:spPr>
          <a:xfrm>
            <a:off x="6870422" y="3362517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sz="2400" b="1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ေခ်းေင</a:t>
            </a:r>
            <a:r>
              <a:rPr lang="en-US" altLang="de-DE" sz="2400" b="1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ြ</a:t>
            </a:r>
            <a:endParaRPr lang="de-AT" sz="24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6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8307" y="1059625"/>
            <a:ext cx="8602280" cy="1124538"/>
          </a:xfrm>
        </p:spPr>
        <p:txBody>
          <a:bodyPr>
            <a:normAutofit/>
          </a:bodyPr>
          <a:lstStyle/>
          <a:p>
            <a:r>
              <a:rPr lang="de-DE" sz="2400" dirty="0"/>
              <a:t>EXAMPLES:</a:t>
            </a:r>
            <a:r>
              <a:rPr lang="de-DE" dirty="0"/>
              <a:t/>
            </a:r>
            <a:br>
              <a:rPr lang="de-DE" dirty="0"/>
            </a:br>
            <a:r>
              <a:rPr lang="de-DE" sz="3200" b="1" dirty="0" smtClean="0">
                <a:solidFill>
                  <a:srgbClr val="3FA4B6"/>
                </a:solidFill>
              </a:rPr>
              <a:t>DONATION </a:t>
            </a:r>
            <a:r>
              <a:rPr lang="de-DE" sz="3200" b="1" dirty="0">
                <a:solidFill>
                  <a:srgbClr val="3FA4B6"/>
                </a:solidFill>
              </a:rPr>
              <a:t>BASED CROWDFUNDING</a:t>
            </a:r>
            <a:endParaRPr lang="de-AT" b="1" dirty="0">
              <a:solidFill>
                <a:srgbClr val="3FA4B6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727" y="2357944"/>
            <a:ext cx="9164547" cy="42646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8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8307" y="1059625"/>
            <a:ext cx="8602280" cy="112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EXAMPLES:</a:t>
            </a:r>
            <a:r>
              <a:rPr lang="de-DE" dirty="0"/>
              <a:t/>
            </a:r>
            <a:br>
              <a:rPr lang="de-DE" dirty="0"/>
            </a:br>
            <a:r>
              <a:rPr lang="de-DE" sz="3200" b="1" dirty="0">
                <a:solidFill>
                  <a:srgbClr val="3FA4B6"/>
                </a:solidFill>
              </a:rPr>
              <a:t>REWARD BASED CROWDFUNDING</a:t>
            </a:r>
            <a:endParaRPr lang="de-AT" b="1" dirty="0">
              <a:solidFill>
                <a:srgbClr val="3FA4B6"/>
              </a:solidFill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307" y="2485431"/>
            <a:ext cx="9118260" cy="39451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461" y="2581568"/>
            <a:ext cx="2935433" cy="38490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" y="117311"/>
            <a:ext cx="2417312" cy="63461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6" y="61234"/>
            <a:ext cx="1540486" cy="83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3A4AE0-C6B6-4BBB-A123-B496ACB9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083" y="1219022"/>
            <a:ext cx="5305711" cy="4898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2FF8DB-1F7F-4818-92C4-30CDDBCA5A95}"/>
              </a:ext>
            </a:extLst>
          </p:cNvPr>
          <p:cNvSpPr txBox="1"/>
          <p:nvPr/>
        </p:nvSpPr>
        <p:spPr>
          <a:xfrm>
            <a:off x="4441794" y="62828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https://vimeo.com/237984999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366C14-6C66-4573-8CCE-8F0A17DF6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751" y="1452733"/>
            <a:ext cx="2772495" cy="44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6234</Words>
  <Application>Microsoft Office PowerPoint</Application>
  <PresentationFormat>Custom</PresentationFormat>
  <Paragraphs>355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</vt:lpstr>
      <vt:lpstr>PowerPoint Presentation</vt:lpstr>
      <vt:lpstr>SE ေငြေၾကးေထာက္ပံ့မႈႏွင့္ဆုိင္သည့္ ျပႆနာမ်ား</vt:lpstr>
      <vt:lpstr>PowerPoint Presentation</vt:lpstr>
      <vt:lpstr>ျဖစ္ႏုိင္ေခ်ရွိေသာ အေျဖ?</vt:lpstr>
      <vt:lpstr>ပံုသ႑ာန္အမ်ိဳးမ်ိဳး</vt:lpstr>
      <vt:lpstr>PowerPoint Presentation</vt:lpstr>
      <vt:lpstr>EXAMPLES: DONATION BASED CROWDFUNDING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ေငြေၾကးေစ်းကြက္မ်ားႏွင့္ CROWDFUNDING ကို ႏႈိင္းယွဥ္ျခင္း</vt:lpstr>
      <vt:lpstr>Crowdfunding ကအဘယ္ေၾကာင့္ အလုပ္ျဖစ္သနည္း။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STEPup</dc:title>
  <dc:creator>waruth kaosol</dc:creator>
  <cp:lastModifiedBy>Nwe Nwe Lwin</cp:lastModifiedBy>
  <cp:revision>58</cp:revision>
  <cp:lastPrinted>2021-01-16T12:28:51Z</cp:lastPrinted>
  <dcterms:created xsi:type="dcterms:W3CDTF">2020-11-18T03:39:44Z</dcterms:created>
  <dcterms:modified xsi:type="dcterms:W3CDTF">2021-01-16T12:29:14Z</dcterms:modified>
</cp:coreProperties>
</file>